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93" r:id="rId4"/>
    <p:sldId id="292" r:id="rId5"/>
    <p:sldId id="280" r:id="rId6"/>
    <p:sldId id="290" r:id="rId7"/>
    <p:sldId id="283" r:id="rId8"/>
    <p:sldId id="282" r:id="rId9"/>
    <p:sldId id="284" r:id="rId10"/>
    <p:sldId id="289" r:id="rId11"/>
    <p:sldId id="281" r:id="rId12"/>
    <p:sldId id="285" r:id="rId13"/>
    <p:sldId id="291" r:id="rId14"/>
    <p:sldId id="256" r:id="rId15"/>
    <p:sldId id="287" r:id="rId16"/>
    <p:sldId id="276" r:id="rId17"/>
    <p:sldId id="273" r:id="rId18"/>
    <p:sldId id="275" r:id="rId19"/>
    <p:sldId id="277" r:id="rId20"/>
    <p:sldId id="296" r:id="rId21"/>
    <p:sldId id="295" r:id="rId22"/>
    <p:sldId id="298" r:id="rId23"/>
    <p:sldId id="288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BA49A-A652-4093-80DD-6DA21C744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C38DCA-5361-4757-BF17-E62ACE60F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005E17-490A-4F5A-82CC-2CA059A1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7955F5-3A98-4CC3-9124-87CD79FD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0DE57-774F-44A7-A7BF-9655F8A7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3FA4D6-3869-4D2B-95BC-097559CB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391219-6832-43EA-8739-D37AB7459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80512E-8155-44BE-841E-3177F488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FD7192-71A0-409E-B3D8-25A356C4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3A370B-36B4-4C4F-B7C3-5FEE6B2F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3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8293CF-BE0B-492F-BD53-5C3AECB2D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218C2B-A80B-4909-89EE-4E2F95CA9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1D113C-A4D5-4F05-A65C-84225594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5DBF8-62AB-4AAE-809E-536A380C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1A583A-7CF0-4CBB-BB19-FEFD363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5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122ED-9ECC-4BB3-9F80-45E93F6D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71A1BD-408A-4417-BE11-393728953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E7D93A-4EBD-461A-A887-85CD7165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8D8421-26B6-4BF0-94E9-2D5485FC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5154-6ABA-4269-873A-A0744CDF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08676-68CB-4CFA-88D8-16FA55E0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67DD3E-A798-4073-9ADD-005B1512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EB750-B8C5-4E82-907C-2C7DEEC6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165F8-296A-4E6F-ACFB-37541718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147019-D140-4189-BACD-FDF2AEFA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6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A379A-2D70-470E-A32B-314D2968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2FC943-CA60-4BC2-A68F-C4B630EC5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38CB15-6226-4E4F-BD6C-C293F6F7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178618-6C56-4437-BBC2-35BD5E5C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73794F-72F0-4D8B-B08E-7A867A70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A2D078-3E74-4E94-945D-E2F6965C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9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AE411-EF55-47A0-90E5-FE683743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FA1928-95A5-43A0-B851-0013F20C0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88EC29-F432-445A-87DF-9CD657587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B2EF47-8894-47F5-A0E6-1DA04820E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D9AEA6-3545-4EC7-A3C8-2944D0C21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0D37B2-6A77-4D51-902C-BD918730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227799-F57E-4AA1-9182-7705F129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27D4AA6-EC79-444E-AD4B-478BD03C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3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80C0-EA02-400E-9220-C86D32A1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C0716F-11DE-40D3-8FB7-999F2990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A31682-2387-4976-8E57-BF30FF1D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49CD96-778A-4EED-B7BE-02B214D3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6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7E367C-9216-4EDF-A96D-45DDC42E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E73899-5C86-435B-B486-3DCE9E23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A4BCD0-B9E0-4A54-A8B5-B3318340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3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A4C59-97E9-4D68-8B6E-4BD85156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30A61F-C4B6-4DC1-88B6-AE9356A8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91C7E6-CE05-42BF-8E4F-D84BFD6E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DA5C14-E404-4F99-B644-5F135667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996F02-5DD6-4A4C-83D4-8720A121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5C0D52-72D1-429F-A684-B3EA6880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06E948-496C-4A3E-845F-BE87FDAC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98B933-9FE4-4783-9CE1-649C304F6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8D9A94-6CAF-4BE7-B7A6-CF46D89BD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651D0D-F6BD-4DE5-8AAC-CCEBE8F7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8BABC1-4893-4453-8CD3-F3D398DB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796F88-D090-47AA-9417-B192B657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3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18B56E2-092D-42AF-B685-693EFB27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B14FE5-A52E-446F-AE5E-EE8EDB9D0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61803C-F5E8-4195-A6DB-8104686CE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9754-10AB-4936-B9DA-58CB040A0892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A13FC9-77C0-4A6C-B7D0-1FA609D5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38747-CC7D-40DA-97EB-09D63515E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58D1-C0B9-4013-BBB4-BC0BC0C65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9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theheritageconnection.co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227" y="2598237"/>
            <a:ext cx="98979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Amazing Accrington:</a:t>
            </a:r>
            <a:br>
              <a:rPr lang="en-GB" b="1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Film Stills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5300" dirty="0" smtClean="0">
                <a:latin typeface="Century Gothic" panose="020B0502020202020204" pitchFamily="34" charset="0"/>
              </a:rPr>
              <a:t>Supporting Resources for Teachers (</a:t>
            </a:r>
            <a:r>
              <a:rPr lang="en-GB" sz="5300" dirty="0" smtClean="0">
                <a:latin typeface="Century Gothic" panose="020B0502020202020204" pitchFamily="34" charset="0"/>
              </a:rPr>
              <a:t>Images from the film)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sz="1600" dirty="0" smtClean="0">
                <a:latin typeface="Century Gothic" panose="020B0502020202020204" pitchFamily="34" charset="0"/>
              </a:rPr>
              <a:t>The use of images is restricted to educational purposes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8794" y="5349875"/>
            <a:ext cx="10074412" cy="1055551"/>
            <a:chOff x="-673904" y="5624009"/>
            <a:chExt cx="10074412" cy="10555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010" y="5624009"/>
              <a:ext cx="2365498" cy="10555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3904" y="5749159"/>
              <a:ext cx="2230321" cy="83096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0CB11F-3E51-43DD-A1DC-0F97F2ADF6B4}"/>
              </a:ext>
            </a:extLst>
          </p:cNvPr>
          <p:cNvSpPr/>
          <p:nvPr/>
        </p:nvSpPr>
        <p:spPr>
          <a:xfrm>
            <a:off x="8927454" y="6372623"/>
            <a:ext cx="376185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esources created by </a:t>
            </a:r>
            <a:r>
              <a:rPr lang="en-GB" sz="1200" u="sng" dirty="0" smtClean="0">
                <a:solidFill>
                  <a:srgbClr val="0563C1"/>
                </a:solidFill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www.theheritageconnection.co.uk</a:t>
            </a:r>
            <a:endParaRPr lang="en-GB" sz="9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51" y="5449313"/>
            <a:ext cx="2241521" cy="8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D1B060-D50C-4864-9B7C-E8B59950A7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66" y="540859"/>
            <a:ext cx="3833658" cy="57762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DF4D186B-29C6-4E5F-9CE9-9400DCABE87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Nori Bricks– Accrington Industry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DBACEB-9DAA-4BE9-95CF-351167DD431B}"/>
              </a:ext>
            </a:extLst>
          </p:cNvPr>
          <p:cNvSpPr txBox="1">
            <a:spLocks/>
          </p:cNvSpPr>
          <p:nvPr/>
        </p:nvSpPr>
        <p:spPr>
          <a:xfrm>
            <a:off x="2296193" y="5936939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221219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7AA385-F29B-4A1E-BACE-9273870685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661182"/>
            <a:ext cx="5372268" cy="51645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C7F6B31-2FAD-450B-BFAF-A3767A644FA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err="1"/>
              <a:t>Ewbanks</a:t>
            </a:r>
            <a:r>
              <a:rPr lang="en-GB" sz="1800" dirty="0"/>
              <a:t> – Accrington Industry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BDC32A2-C65D-48B2-A189-CF536AE21BB6}"/>
              </a:ext>
            </a:extLst>
          </p:cNvPr>
          <p:cNvSpPr txBox="1">
            <a:spLocks/>
          </p:cNvSpPr>
          <p:nvPr/>
        </p:nvSpPr>
        <p:spPr>
          <a:xfrm>
            <a:off x="5036234" y="5964383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Advertising Archives </a:t>
            </a:r>
          </a:p>
        </p:txBody>
      </p:sp>
    </p:spTree>
    <p:extLst>
      <p:ext uri="{BB962C8B-B14F-4D97-AF65-F5344CB8AC3E}">
        <p14:creationId xmlns:p14="http://schemas.microsoft.com/office/powerpoint/2010/main" val="141033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01A2D4-A147-480D-AE20-3262401AB407}"/>
              </a:ext>
            </a:extLst>
          </p:cNvPr>
          <p:cNvSpPr txBox="1">
            <a:spLocks/>
          </p:cNvSpPr>
          <p:nvPr/>
        </p:nvSpPr>
        <p:spPr>
          <a:xfrm>
            <a:off x="301393" y="145799"/>
            <a:ext cx="796355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View from the Coppice by John Virtue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4C22BC-8508-468A-B372-BB419E7D32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9" y="622651"/>
            <a:ext cx="7026666" cy="56126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A5C950E8-3B16-4966-8067-DF0F52E7D966}"/>
              </a:ext>
            </a:extLst>
          </p:cNvPr>
          <p:cNvSpPr txBox="1">
            <a:spLocks/>
          </p:cNvSpPr>
          <p:nvPr/>
        </p:nvSpPr>
        <p:spPr>
          <a:xfrm>
            <a:off x="5357739" y="6235349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Copyright Haworth Art Gallery</a:t>
            </a:r>
          </a:p>
        </p:txBody>
      </p:sp>
    </p:spTree>
    <p:extLst>
      <p:ext uri="{BB962C8B-B14F-4D97-AF65-F5344CB8AC3E}">
        <p14:creationId xmlns:p14="http://schemas.microsoft.com/office/powerpoint/2010/main" val="279029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19A8A0-A32E-4926-9F8A-67D479E4E5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45" y="1366462"/>
            <a:ext cx="4833291" cy="48332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9DDE5596-96EC-4A54-9663-6B00E0293D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Ron Hill – Accrington athlete and textile entrepreneur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B05BC15-3CBD-4EF7-B590-F77BFE5F7175}"/>
              </a:ext>
            </a:extLst>
          </p:cNvPr>
          <p:cNvSpPr txBox="1">
            <a:spLocks/>
          </p:cNvSpPr>
          <p:nvPr/>
        </p:nvSpPr>
        <p:spPr>
          <a:xfrm>
            <a:off x="5333306" y="6181141"/>
            <a:ext cx="3393407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Copyright Ron Hill </a:t>
            </a:r>
          </a:p>
        </p:txBody>
      </p:sp>
    </p:spTree>
    <p:extLst>
      <p:ext uri="{BB962C8B-B14F-4D97-AF65-F5344CB8AC3E}">
        <p14:creationId xmlns:p14="http://schemas.microsoft.com/office/powerpoint/2010/main" val="29830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05110C-DBAB-4FF2-BF77-11F77AF9ED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14" y="815926"/>
            <a:ext cx="7484838" cy="5673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BEAFB8-F4E5-4A71-ABE1-12713F921CB5}"/>
              </a:ext>
            </a:extLst>
          </p:cNvPr>
          <p:cNvSpPr txBox="1"/>
          <p:nvPr/>
        </p:nvSpPr>
        <p:spPr>
          <a:xfrm>
            <a:off x="8989255" y="5528603"/>
            <a:ext cx="334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Creative Commons – by kind permission of </a:t>
            </a:r>
            <a:r>
              <a:rPr lang="en-GB" sz="1100" dirty="0" err="1"/>
              <a:t>Urbed</a:t>
            </a:r>
            <a:r>
              <a:rPr lang="en-GB" sz="11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632A84-9AC4-47EC-B431-92122A62C0A6}"/>
              </a:ext>
            </a:extLst>
          </p:cNvPr>
          <p:cNvSpPr txBox="1"/>
          <p:nvPr/>
        </p:nvSpPr>
        <p:spPr>
          <a:xfrm>
            <a:off x="731520" y="506437"/>
            <a:ext cx="281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Turnpike Road 1827</a:t>
            </a:r>
          </a:p>
        </p:txBody>
      </p:sp>
    </p:spTree>
    <p:extLst>
      <p:ext uri="{BB962C8B-B14F-4D97-AF65-F5344CB8AC3E}">
        <p14:creationId xmlns:p14="http://schemas.microsoft.com/office/powerpoint/2010/main" val="325122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4EB37-44F4-4597-98E4-D15C4D04F6CB}"/>
              </a:ext>
            </a:extLst>
          </p:cNvPr>
          <p:cNvSpPr txBox="1">
            <a:spLocks/>
          </p:cNvSpPr>
          <p:nvPr/>
        </p:nvSpPr>
        <p:spPr>
          <a:xfrm>
            <a:off x="301393" y="145799"/>
            <a:ext cx="796355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Accrington Market 1950s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4C18A5-DD11-4D48-BE1C-8510F2EC6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533" y="733977"/>
            <a:ext cx="7382934" cy="56491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8F23CA0B-F9BD-47D9-806C-224B038F6BA7}"/>
              </a:ext>
            </a:extLst>
          </p:cNvPr>
          <p:cNvSpPr txBox="1">
            <a:spLocks/>
          </p:cNvSpPr>
          <p:nvPr/>
        </p:nvSpPr>
        <p:spPr>
          <a:xfrm>
            <a:off x="460651" y="4694416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Copyright Garth Dawson</a:t>
            </a:r>
          </a:p>
        </p:txBody>
      </p:sp>
    </p:spTree>
    <p:extLst>
      <p:ext uri="{BB962C8B-B14F-4D97-AF65-F5344CB8AC3E}">
        <p14:creationId xmlns:p14="http://schemas.microsoft.com/office/powerpoint/2010/main" val="272896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FE1F5-992A-4477-A0A1-FC50BDE0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42428" cy="464869"/>
          </a:xfrm>
        </p:spPr>
        <p:txBody>
          <a:bodyPr>
            <a:normAutofit/>
          </a:bodyPr>
          <a:lstStyle/>
          <a:p>
            <a:r>
              <a:rPr lang="en-GB" sz="1800" dirty="0"/>
              <a:t>Burtons under construction, Woolworths, opposite Town Hall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047F7F9-B61F-4F6F-9F8B-82C712C9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FC7A88-BDB5-4FA4-8D98-C57C15D4F96B}"/>
              </a:ext>
            </a:extLst>
          </p:cNvPr>
          <p:cNvSpPr txBox="1"/>
          <p:nvPr/>
        </p:nvSpPr>
        <p:spPr>
          <a:xfrm>
            <a:off x="5037391" y="6288782"/>
            <a:ext cx="334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Copyright 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403807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11E0489-F3B1-4E8B-9AA8-A87F5F1E4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71" y="745589"/>
            <a:ext cx="9869025" cy="506436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95FAC4-3386-422B-9C33-DF13531C347A}"/>
              </a:ext>
            </a:extLst>
          </p:cNvPr>
          <p:cNvSpPr txBox="1"/>
          <p:nvPr/>
        </p:nvSpPr>
        <p:spPr>
          <a:xfrm>
            <a:off x="5487557" y="5857834"/>
            <a:ext cx="334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Copyright Garth Dawson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8F8C2B-F7EC-4489-B87D-40C77AAFE2BC}"/>
              </a:ext>
            </a:extLst>
          </p:cNvPr>
          <p:cNvSpPr txBox="1"/>
          <p:nvPr/>
        </p:nvSpPr>
        <p:spPr>
          <a:xfrm>
            <a:off x="675249" y="211015"/>
            <a:ext cx="42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Blackburn Road towards Town Hall 1940s</a:t>
            </a:r>
          </a:p>
        </p:txBody>
      </p:sp>
    </p:spTree>
    <p:extLst>
      <p:ext uri="{BB962C8B-B14F-4D97-AF65-F5344CB8AC3E}">
        <p14:creationId xmlns:p14="http://schemas.microsoft.com/office/powerpoint/2010/main" val="149737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841EC27-5F91-4867-ACF1-51C9105C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169" y="615803"/>
            <a:ext cx="7066469" cy="4710979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F191BC-0178-4F53-94E7-7B6FFE40658B}"/>
              </a:ext>
            </a:extLst>
          </p:cNvPr>
          <p:cNvSpPr txBox="1"/>
          <p:nvPr/>
        </p:nvSpPr>
        <p:spPr>
          <a:xfrm>
            <a:off x="5487557" y="5857834"/>
            <a:ext cx="334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Copyright Accrington Local Studies Library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BE6654-9F61-4763-B9FF-EC076D5ECFEF}"/>
              </a:ext>
            </a:extLst>
          </p:cNvPr>
          <p:cNvSpPr txBox="1"/>
          <p:nvPr/>
        </p:nvSpPr>
        <p:spPr>
          <a:xfrm>
            <a:off x="436097" y="246471"/>
            <a:ext cx="419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Blackburn Road opposite Town Hall  1962</a:t>
            </a:r>
          </a:p>
        </p:txBody>
      </p:sp>
    </p:spTree>
    <p:extLst>
      <p:ext uri="{BB962C8B-B14F-4D97-AF65-F5344CB8AC3E}">
        <p14:creationId xmlns:p14="http://schemas.microsoft.com/office/powerpoint/2010/main" val="64628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2623CAE-AEB3-46A2-AFFB-F34FC9C0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42428" cy="464869"/>
          </a:xfrm>
        </p:spPr>
        <p:txBody>
          <a:bodyPr>
            <a:normAutofit/>
          </a:bodyPr>
          <a:lstStyle/>
          <a:p>
            <a:r>
              <a:rPr lang="en-GB" sz="1800" dirty="0"/>
              <a:t>Towards Town Hall, 1960s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8ED6B4-D1E4-453F-8979-87BBA1AAE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208" y="919334"/>
            <a:ext cx="8360312" cy="5573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2552E3-D526-4F30-A61B-FB5867B9E1F1}"/>
              </a:ext>
            </a:extLst>
          </p:cNvPr>
          <p:cNvSpPr txBox="1"/>
          <p:nvPr/>
        </p:nvSpPr>
        <p:spPr>
          <a:xfrm>
            <a:off x="9426511" y="6492875"/>
            <a:ext cx="334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Copyright 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407160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F4DF0C-0238-4390-80F8-A78D9CBD12EA}"/>
              </a:ext>
            </a:extLst>
          </p:cNvPr>
          <p:cNvSpPr txBox="1"/>
          <p:nvPr/>
        </p:nvSpPr>
        <p:spPr>
          <a:xfrm>
            <a:off x="1701832" y="1583178"/>
            <a:ext cx="8938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Note to teachers:</a:t>
            </a:r>
          </a:p>
          <a:p>
            <a:endParaRPr lang="en-GB" sz="2000" dirty="0"/>
          </a:p>
          <a:p>
            <a:r>
              <a:rPr lang="en-GB" sz="2000" dirty="0"/>
              <a:t>The following images appear in the second part of the film Amazing Accrington.</a:t>
            </a:r>
          </a:p>
          <a:p>
            <a:endParaRPr lang="en-GB" sz="2000" dirty="0"/>
          </a:p>
          <a:p>
            <a:r>
              <a:rPr lang="en-GB" sz="2000" dirty="0"/>
              <a:t>Images from the first part of the film are contained in the </a:t>
            </a:r>
            <a:r>
              <a:rPr lang="en-GB" sz="2000" dirty="0" err="1"/>
              <a:t>powerpoint</a:t>
            </a:r>
            <a:r>
              <a:rPr lang="en-GB" sz="2000" dirty="0"/>
              <a:t> – Amazing Accrington: Industry and Art. </a:t>
            </a:r>
          </a:p>
          <a:p>
            <a:endParaRPr lang="en-GB" sz="2000" dirty="0"/>
          </a:p>
          <a:p>
            <a:r>
              <a:rPr lang="en-GB" sz="2000" dirty="0"/>
              <a:t>All images are for educational use only. </a:t>
            </a:r>
          </a:p>
        </p:txBody>
      </p:sp>
    </p:spTree>
    <p:extLst>
      <p:ext uri="{BB962C8B-B14F-4D97-AF65-F5344CB8AC3E}">
        <p14:creationId xmlns:p14="http://schemas.microsoft.com/office/powerpoint/2010/main" val="12465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C5237D-F1B5-4200-8A31-CC1E6139C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28" y="900546"/>
            <a:ext cx="7886700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39B098D-E4FB-4E9B-BF8D-0BDBB2BEB534}"/>
              </a:ext>
            </a:extLst>
          </p:cNvPr>
          <p:cNvSpPr txBox="1">
            <a:spLocks/>
          </p:cNvSpPr>
          <p:nvPr/>
        </p:nvSpPr>
        <p:spPr>
          <a:xfrm>
            <a:off x="153572" y="303398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Spanish chestnut trees being planted outside Town Hall 1960s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6FFC08B-26CE-47EB-9D85-C4DFA1787870}"/>
              </a:ext>
            </a:extLst>
          </p:cNvPr>
          <p:cNvSpPr txBox="1">
            <a:spLocks/>
          </p:cNvSpPr>
          <p:nvPr/>
        </p:nvSpPr>
        <p:spPr>
          <a:xfrm>
            <a:off x="5391337" y="6158346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244103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979DCB-CF57-46D5-84E4-BCFED8C811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693" y="957118"/>
            <a:ext cx="7415646" cy="49437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01AFF9B5-C340-4FB3-B4B4-90AB2F533E09}"/>
              </a:ext>
            </a:extLst>
          </p:cNvPr>
          <p:cNvSpPr txBox="1">
            <a:spLocks/>
          </p:cNvSpPr>
          <p:nvPr/>
        </p:nvSpPr>
        <p:spPr>
          <a:xfrm>
            <a:off x="153572" y="303398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Blackburn Road from roof of Town Hall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AD83072-36F2-4FB2-B0B7-79CD71C42C15}"/>
              </a:ext>
            </a:extLst>
          </p:cNvPr>
          <p:cNvSpPr txBox="1">
            <a:spLocks/>
          </p:cNvSpPr>
          <p:nvPr/>
        </p:nvSpPr>
        <p:spPr>
          <a:xfrm>
            <a:off x="5593575" y="6089733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178099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EA2161-53A8-45AD-A72B-6C89368543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45" y="942109"/>
            <a:ext cx="7124700" cy="4749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5E950B5-C140-43FF-B414-5BBA01F81E43}"/>
              </a:ext>
            </a:extLst>
          </p:cNvPr>
          <p:cNvSpPr txBox="1">
            <a:spLocks/>
          </p:cNvSpPr>
          <p:nvPr/>
        </p:nvSpPr>
        <p:spPr>
          <a:xfrm>
            <a:off x="215330" y="319405"/>
            <a:ext cx="4245834" cy="20081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Zebra crossing at the top of Blackburn Road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Why not recreate this </a:t>
            </a:r>
          </a:p>
          <a:p>
            <a:r>
              <a:rPr lang="en-GB" sz="1800" dirty="0"/>
              <a:t>photograph with </a:t>
            </a:r>
          </a:p>
          <a:p>
            <a:r>
              <a:rPr lang="en-GB" sz="1800" dirty="0"/>
              <a:t>children from your class!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3CF1B14-382A-4B1D-821D-6974D9A46C0F}"/>
              </a:ext>
            </a:extLst>
          </p:cNvPr>
          <p:cNvSpPr txBox="1">
            <a:spLocks/>
          </p:cNvSpPr>
          <p:nvPr/>
        </p:nvSpPr>
        <p:spPr>
          <a:xfrm>
            <a:off x="5876246" y="6073726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301032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193A71-B70B-4DA9-8534-59D829B6A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33" y="608189"/>
            <a:ext cx="8462433" cy="56416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3871FB-8C38-4663-8490-41801C2D25EB}"/>
              </a:ext>
            </a:extLst>
          </p:cNvPr>
          <p:cNvSpPr txBox="1">
            <a:spLocks/>
          </p:cNvSpPr>
          <p:nvPr/>
        </p:nvSpPr>
        <p:spPr>
          <a:xfrm>
            <a:off x="301393" y="145799"/>
            <a:ext cx="796355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err="1"/>
              <a:t>MacDonalds</a:t>
            </a:r>
            <a:r>
              <a:rPr lang="en-GB" sz="1800" dirty="0"/>
              <a:t> 1987, former sites of Woolworths and Burtons can be seen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3784BA8-BF43-4FEB-A5FE-985DC6309396}"/>
              </a:ext>
            </a:extLst>
          </p:cNvPr>
          <p:cNvSpPr txBox="1">
            <a:spLocks/>
          </p:cNvSpPr>
          <p:nvPr/>
        </p:nvSpPr>
        <p:spPr>
          <a:xfrm>
            <a:off x="5462726" y="6249811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39525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39BA07-2F4A-4093-80FB-DF82972807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800" y="1406770"/>
            <a:ext cx="7450399" cy="49580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9B0DE6C6-3614-4357-BC61-CC82F5B6D59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George </a:t>
            </a:r>
            <a:r>
              <a:rPr lang="en-GB" sz="1800" dirty="0" err="1"/>
              <a:t>Slynn</a:t>
            </a:r>
            <a:r>
              <a:rPr lang="en-GB" sz="1800" dirty="0"/>
              <a:t> bus station under construction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307872-3EC4-42FF-BD46-55D39C87634E}"/>
              </a:ext>
            </a:extLst>
          </p:cNvPr>
          <p:cNvSpPr txBox="1"/>
          <p:nvPr/>
        </p:nvSpPr>
        <p:spPr>
          <a:xfrm>
            <a:off x="4967053" y="6364857"/>
            <a:ext cx="334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Copyright Wayne Rushworth </a:t>
            </a:r>
          </a:p>
        </p:txBody>
      </p:sp>
    </p:spTree>
    <p:extLst>
      <p:ext uri="{BB962C8B-B14F-4D97-AF65-F5344CB8AC3E}">
        <p14:creationId xmlns:p14="http://schemas.microsoft.com/office/powerpoint/2010/main" val="61816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4DB4CF-B913-4195-9509-91CD6463AD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769" y="142573"/>
            <a:ext cx="7955280" cy="609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09633012-3598-4438-B229-D4D4C6AAC60B}"/>
              </a:ext>
            </a:extLst>
          </p:cNvPr>
          <p:cNvSpPr txBox="1">
            <a:spLocks/>
          </p:cNvSpPr>
          <p:nvPr/>
        </p:nvSpPr>
        <p:spPr>
          <a:xfrm>
            <a:off x="153572" y="303398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Speed Map Lancashire 1610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0217AC6-1C16-45F0-AE23-00274431C70E}"/>
              </a:ext>
            </a:extLst>
          </p:cNvPr>
          <p:cNvSpPr txBox="1">
            <a:spLocks/>
          </p:cNvSpPr>
          <p:nvPr/>
        </p:nvSpPr>
        <p:spPr>
          <a:xfrm>
            <a:off x="4889960" y="6250558"/>
            <a:ext cx="3393407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Permission granted </a:t>
            </a:r>
            <a:r>
              <a:rPr lang="en-GB" sz="1200" dirty="0"/>
              <a:t>www3.Lancashire.gov.uk</a:t>
            </a:r>
          </a:p>
        </p:txBody>
      </p:sp>
    </p:spTree>
    <p:extLst>
      <p:ext uri="{BB962C8B-B14F-4D97-AF65-F5344CB8AC3E}">
        <p14:creationId xmlns:p14="http://schemas.microsoft.com/office/powerpoint/2010/main" val="14242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D78DA2-C0A6-415A-A233-6C17F002D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674" y="168823"/>
            <a:ext cx="5714011" cy="65203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370C0F97-2E22-45E3-923D-D93D69C625B6}"/>
              </a:ext>
            </a:extLst>
          </p:cNvPr>
          <p:cNvSpPr txBox="1">
            <a:spLocks/>
          </p:cNvSpPr>
          <p:nvPr/>
        </p:nvSpPr>
        <p:spPr>
          <a:xfrm>
            <a:off x="153572" y="303398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C. Smith map Old and New Accrington 1806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1A2ABE-B836-49E8-BF2D-C6269A0541FA}"/>
              </a:ext>
            </a:extLst>
          </p:cNvPr>
          <p:cNvSpPr txBox="1"/>
          <p:nvPr/>
        </p:nvSpPr>
        <p:spPr>
          <a:xfrm>
            <a:off x="417762" y="1530158"/>
            <a:ext cx="287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 –"This work incorporates historical material provided by the Great Britain Historical GIS Project and the University of Portsmouth through their web site A Vision of Britain through Time (http://www.VisionofBritain.org.uk)."</a:t>
            </a:r>
          </a:p>
        </p:txBody>
      </p:sp>
    </p:spTree>
    <p:extLst>
      <p:ext uri="{BB962C8B-B14F-4D97-AF65-F5344CB8AC3E}">
        <p14:creationId xmlns:p14="http://schemas.microsoft.com/office/powerpoint/2010/main" val="250034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7126D4-F14E-4CE1-8EE0-F9D0468E83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538" y="957238"/>
            <a:ext cx="7152923" cy="55356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BC8E4F74-AF3F-47A7-B373-E42179EBC5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Cottage Weaver, outdoors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E857946-E7BC-4AD8-B02F-A6D787FE1511}"/>
              </a:ext>
            </a:extLst>
          </p:cNvPr>
          <p:cNvSpPr txBox="1">
            <a:spLocks/>
          </p:cNvSpPr>
          <p:nvPr/>
        </p:nvSpPr>
        <p:spPr>
          <a:xfrm>
            <a:off x="9875520" y="6260440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Creative Commons Licence</a:t>
            </a:r>
          </a:p>
        </p:txBody>
      </p:sp>
    </p:spTree>
    <p:extLst>
      <p:ext uri="{BB962C8B-B14F-4D97-AF65-F5344CB8AC3E}">
        <p14:creationId xmlns:p14="http://schemas.microsoft.com/office/powerpoint/2010/main" val="27145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FC6959-CD30-489A-8D73-8A31B49C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33" y="821267"/>
            <a:ext cx="5232400" cy="5232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8DE703F-2412-48CE-A6A7-08D9CC5329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4242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Peel Family Crest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D36DA42-5963-4397-B96A-10251A0573A2}"/>
              </a:ext>
            </a:extLst>
          </p:cNvPr>
          <p:cNvSpPr txBox="1">
            <a:spLocks/>
          </p:cNvSpPr>
          <p:nvPr/>
        </p:nvSpPr>
        <p:spPr>
          <a:xfrm>
            <a:off x="5083924" y="6260440"/>
            <a:ext cx="3393407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www.busymanbicycle.blogspot.com</a:t>
            </a:r>
          </a:p>
        </p:txBody>
      </p:sp>
    </p:spTree>
    <p:extLst>
      <p:ext uri="{BB962C8B-B14F-4D97-AF65-F5344CB8AC3E}">
        <p14:creationId xmlns:p14="http://schemas.microsoft.com/office/powerpoint/2010/main" val="26184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191372-0B17-4C09-9021-8D4C132BEE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883" y="474784"/>
            <a:ext cx="3040284" cy="5908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7885EC-B394-4825-A713-91F1A2E55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27" y="610668"/>
            <a:ext cx="3925249" cy="56366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5A844D9-70AB-4FFE-A593-A23B57C1583B}"/>
              </a:ext>
            </a:extLst>
          </p:cNvPr>
          <p:cNvSpPr txBox="1">
            <a:spLocks/>
          </p:cNvSpPr>
          <p:nvPr/>
        </p:nvSpPr>
        <p:spPr>
          <a:xfrm>
            <a:off x="301393" y="145799"/>
            <a:ext cx="796355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Destruction of looms and spinning jennies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B90FF9E-10B5-4D62-ABE0-9A725E61D3C4}"/>
              </a:ext>
            </a:extLst>
          </p:cNvPr>
          <p:cNvSpPr txBox="1">
            <a:spLocks/>
          </p:cNvSpPr>
          <p:nvPr/>
        </p:nvSpPr>
        <p:spPr>
          <a:xfrm>
            <a:off x="4870059" y="6393131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Creative Commons Licence</a:t>
            </a:r>
          </a:p>
        </p:txBody>
      </p:sp>
    </p:spTree>
    <p:extLst>
      <p:ext uri="{BB962C8B-B14F-4D97-AF65-F5344CB8AC3E}">
        <p14:creationId xmlns:p14="http://schemas.microsoft.com/office/powerpoint/2010/main" val="268032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91E901-48EB-4927-94BB-965DE97BDC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865" y="735672"/>
            <a:ext cx="4536011" cy="5518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A1D87F8-0781-4E4A-BDBE-CBFE745A39C0}"/>
              </a:ext>
            </a:extLst>
          </p:cNvPr>
          <p:cNvSpPr txBox="1">
            <a:spLocks/>
          </p:cNvSpPr>
          <p:nvPr/>
        </p:nvSpPr>
        <p:spPr>
          <a:xfrm>
            <a:off x="392651" y="270803"/>
            <a:ext cx="796355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Frederick </a:t>
            </a:r>
            <a:r>
              <a:rPr lang="en-GB" sz="1800" dirty="0" err="1"/>
              <a:t>Gatty</a:t>
            </a:r>
            <a:r>
              <a:rPr lang="en-GB" sz="1800" dirty="0"/>
              <a:t> – invented method of fixing Turkey Red dye and invented Khaki dye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83BFE8A-D14A-44EF-926B-AF539646DA14}"/>
              </a:ext>
            </a:extLst>
          </p:cNvPr>
          <p:cNvSpPr txBox="1">
            <a:spLocks/>
          </p:cNvSpPr>
          <p:nvPr/>
        </p:nvSpPr>
        <p:spPr>
          <a:xfrm>
            <a:off x="8201465" y="6021289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Preston Digital Archives</a:t>
            </a:r>
          </a:p>
        </p:txBody>
      </p:sp>
    </p:spTree>
    <p:extLst>
      <p:ext uri="{BB962C8B-B14F-4D97-AF65-F5344CB8AC3E}">
        <p14:creationId xmlns:p14="http://schemas.microsoft.com/office/powerpoint/2010/main" val="207403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24676-AEF3-4F47-BE8C-9ABF33CBCAB9}"/>
              </a:ext>
            </a:extLst>
          </p:cNvPr>
          <p:cNvSpPr txBox="1">
            <a:spLocks/>
          </p:cNvSpPr>
          <p:nvPr/>
        </p:nvSpPr>
        <p:spPr>
          <a:xfrm>
            <a:off x="301393" y="145799"/>
            <a:ext cx="7963558" cy="4648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Howard &amp; Bullough’s Globe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C4D9D8-D5F1-4BEA-A6CA-64DB3411C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95" y="610668"/>
            <a:ext cx="8335790" cy="56250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E5D9397-94D0-4A8B-ADD5-39B09B269DEC}"/>
              </a:ext>
            </a:extLst>
          </p:cNvPr>
          <p:cNvSpPr txBox="1">
            <a:spLocks/>
          </p:cNvSpPr>
          <p:nvPr/>
        </p:nvSpPr>
        <p:spPr>
          <a:xfrm>
            <a:off x="4870059" y="6393131"/>
            <a:ext cx="2451882" cy="4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/>
              <a:t>Accrington Local Studies Library </a:t>
            </a:r>
          </a:p>
        </p:txBody>
      </p:sp>
    </p:spTree>
    <p:extLst>
      <p:ext uri="{BB962C8B-B14F-4D97-AF65-F5344CB8AC3E}">
        <p14:creationId xmlns:p14="http://schemas.microsoft.com/office/powerpoint/2010/main" val="237677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321</Words>
  <Application>Microsoft Office PowerPoint</Application>
  <PresentationFormat>Widescreen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Office Theme</vt:lpstr>
      <vt:lpstr>Amazing Accrington: Film Stills  Supporting Resources for Teachers (Images from the film)  The use of images is restricted to educational purposes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Burtons under construction, Woolworths, opposite Town Hall  </vt:lpstr>
      <vt:lpstr>PowerPoint Presentation</vt:lpstr>
      <vt:lpstr>PowerPoint Presentation</vt:lpstr>
      <vt:lpstr>Towards Town Hall, 1960s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trizia wells</dc:creator>
  <cp:lastModifiedBy>Bartley, Izzy</cp:lastModifiedBy>
  <cp:revision>11</cp:revision>
  <dcterms:created xsi:type="dcterms:W3CDTF">2019-07-18T07:49:04Z</dcterms:created>
  <dcterms:modified xsi:type="dcterms:W3CDTF">2019-08-27T14:12:20Z</dcterms:modified>
</cp:coreProperties>
</file>