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5" r:id="rId5"/>
    <p:sldMasterId id="2147483736" r:id="rId6"/>
  </p:sldMasterIdLst>
  <p:notesMasterIdLst>
    <p:notesMasterId r:id="rId17"/>
  </p:notesMasterIdLst>
  <p:sldIdLst>
    <p:sldId id="269" r:id="rId7"/>
    <p:sldId id="273" r:id="rId8"/>
    <p:sldId id="281" r:id="rId9"/>
    <p:sldId id="275" r:id="rId10"/>
    <p:sldId id="276" r:id="rId11"/>
    <p:sldId id="278" r:id="rId12"/>
    <p:sldId id="279" r:id="rId13"/>
    <p:sldId id="280" r:id="rId14"/>
    <p:sldId id="27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A48"/>
    <a:srgbClr val="90D4F6"/>
    <a:srgbClr val="F39200"/>
    <a:srgbClr val="FFF59B"/>
    <a:srgbClr val="003611"/>
    <a:srgbClr val="D1E1A4"/>
    <a:srgbClr val="584279"/>
    <a:srgbClr val="BBBDDB"/>
    <a:srgbClr val="740230"/>
    <a:srgbClr val="F6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2" autoAdjust="0"/>
    <p:restoredTop sz="88912"/>
  </p:normalViewPr>
  <p:slideViewPr>
    <p:cSldViewPr snapToGrid="0" snapToObjects="1" showGuides="1">
      <p:cViewPr varScale="1">
        <p:scale>
          <a:sx n="61" d="100"/>
          <a:sy n="61" d="100"/>
        </p:scale>
        <p:origin x="5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0F2E6-4A9A-1040-83A2-50568EDB0FE0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7473-DA25-CE4A-8A89-0E1EA00197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29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0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F4291-6F60-4637-B126-4C32C3AE0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802795"/>
            <a:ext cx="6845060" cy="546101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19" y="1596424"/>
            <a:ext cx="10629181" cy="4580539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 marL="685800" indent="-228600"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AED1F-B2B0-4F2C-9611-DB762467CF4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23206"/>
            <a:ext cx="3072443" cy="236529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200" b="1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 marL="1828800" indent="0">
              <a:buClr>
                <a:schemeClr val="accent1"/>
              </a:buClr>
              <a:buNone/>
              <a:defRPr sz="120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694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Test 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418580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110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8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12820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392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621051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0283B-4C8E-F448-9120-CD69972DC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51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7669F-08ED-454E-BBA0-9C59CF4329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208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Test 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81665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56664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6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74067-1C74-8444-BE66-9A1A41D98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94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1866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423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BF726-C37C-EB47-B192-F5FD5AF6E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88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23764-B57D-C34F-B27D-5A7524E55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2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8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15175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98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5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E96-5BBF-BD42-BE5A-25F7975D7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DFB9-6AAE-F643-8282-2CA171684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7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4" r:id="rId3"/>
    <p:sldLayoutId id="2147483707" r:id="rId4"/>
    <p:sldLayoutId id="2147483723" r:id="rId5"/>
    <p:sldLayoutId id="2147483701" r:id="rId6"/>
    <p:sldLayoutId id="2147483649" r:id="rId7"/>
    <p:sldLayoutId id="2147483702" r:id="rId8"/>
    <p:sldLayoutId id="2147483703" r:id="rId9"/>
    <p:sldLayoutId id="2147483650" r:id="rId10"/>
    <p:sldLayoutId id="2147483747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D3F4-E1B5-A74B-8873-438FB4A3FD7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22305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A0207-5308-E04D-856C-7E2166AD0A3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D1F8-7CBE-5043-9DF2-AA9975AED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9343292" cy="1837994"/>
          </a:xfrm>
        </p:spPr>
        <p:txBody>
          <a:bodyPr/>
          <a:lstStyle/>
          <a:p>
            <a:r>
              <a:rPr lang="en-GB" sz="5400" dirty="0">
                <a:solidFill>
                  <a:schemeClr val="accent5"/>
                </a:solidFill>
              </a:rPr>
              <a:t>King George III topographical views of Leeds </a:t>
            </a:r>
            <a:endParaRPr lang="en-US" sz="5400" dirty="0">
              <a:solidFill>
                <a:schemeClr val="accent5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A16AE-1209-2844-A808-ED9EA6F4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series of hand painted views of Leeds from the 18</a:t>
            </a:r>
            <a:r>
              <a:rPr lang="en-GB" baseline="30000" dirty="0"/>
              <a:t>th</a:t>
            </a:r>
            <a:r>
              <a:rPr lang="en-GB" dirty="0"/>
              <a:t> and 19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>centuries.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3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10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5948C-6F06-C049-9C56-F4FAE93B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King George III’s map collection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BB374-B0CC-BF30-4953-EDA82E181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King’s Topographical </a:t>
            </a:r>
            <a:r>
              <a:rPr lang="en-GB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Collection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the map collection of George III, is one of the world’s most important historical resources.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collection has approximately </a:t>
            </a:r>
            <a:r>
              <a:rPr lang="en-GB" sz="18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5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0,000 maps, plans and views. These are printed, painted and hand-drawn maps and landscapes, of all parts of the world, particularly Great Britain and the then British Empire.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maps ranges in date from about 1540 to 1824.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78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5948C-6F06-C049-9C56-F4FAE93B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view of Leeds in 1743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6DD8C-5342-89E3-3D5A-C0B0968E7E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drawing of a city&#10;&#10;Description automatically generated">
            <a:extLst>
              <a:ext uri="{FF2B5EF4-FFF2-40B4-BE49-F238E27FC236}">
                <a16:creationId xmlns:a16="http://schemas.microsoft.com/office/drawing/2014/main" id="{A7E540F4-1C97-4F8E-6EC2-CFC42BDD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82" y="1230708"/>
            <a:ext cx="11948218" cy="50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7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5948C-6F06-C049-9C56-F4FAE93B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8605" y="3191733"/>
            <a:ext cx="3739188" cy="1143000"/>
          </a:xfrm>
        </p:spPr>
        <p:txBody>
          <a:bodyPr/>
          <a:lstStyle/>
          <a:p>
            <a:r>
              <a:rPr lang="en-US" dirty="0"/>
              <a:t>Bramham Park</a:t>
            </a:r>
          </a:p>
          <a:p>
            <a:r>
              <a:rPr lang="en-US" dirty="0"/>
              <a:t>1713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331185E-D740-4842-67C5-A235A120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46" y="0"/>
            <a:ext cx="4330664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6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5948C-6F06-C049-9C56-F4FAE93B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3718" y="3387399"/>
            <a:ext cx="29332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Gawthorpe</a:t>
            </a:r>
            <a:r>
              <a:rPr lang="en-US" dirty="0"/>
              <a:t> </a:t>
            </a:r>
          </a:p>
          <a:p>
            <a:r>
              <a:rPr lang="en-US" dirty="0"/>
              <a:t>1722</a:t>
            </a:r>
          </a:p>
        </p:txBody>
      </p:sp>
      <p:pic>
        <p:nvPicPr>
          <p:cNvPr id="5" name="Picture 4" descr="A drawing of a farm&#10;&#10;Description automatically generated">
            <a:extLst>
              <a:ext uri="{FF2B5EF4-FFF2-40B4-BE49-F238E27FC236}">
                <a16:creationId xmlns:a16="http://schemas.microsoft.com/office/drawing/2014/main" id="{B9974EAB-87DD-15E0-614C-60F3E5E6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94171" cy="64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stle&#10;&#10;Description automatically generated">
            <a:extLst>
              <a:ext uri="{FF2B5EF4-FFF2-40B4-BE49-F238E27FC236}">
                <a16:creationId xmlns:a16="http://schemas.microsoft.com/office/drawing/2014/main" id="{61965611-0B03-3B0C-16CB-2D1B150E7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311871" cy="5747657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840C78-5F54-C119-E955-8BFAF7E4EBF8}"/>
              </a:ext>
            </a:extLst>
          </p:cNvPr>
          <p:cNvSpPr txBox="1">
            <a:spLocks/>
          </p:cNvSpPr>
          <p:nvPr/>
        </p:nvSpPr>
        <p:spPr bwMode="auto">
          <a:xfrm>
            <a:off x="8361752" y="4108221"/>
            <a:ext cx="355810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5038" indent="-458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Kirkstall Abbey </a:t>
            </a:r>
          </a:p>
          <a:p>
            <a:r>
              <a:rPr lang="en-US" dirty="0"/>
              <a:t>1744</a:t>
            </a:r>
          </a:p>
        </p:txBody>
      </p:sp>
    </p:spTree>
    <p:extLst>
      <p:ext uri="{BB962C8B-B14F-4D97-AF65-F5344CB8AC3E}">
        <p14:creationId xmlns:p14="http://schemas.microsoft.com/office/powerpoint/2010/main" val="165371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building&#10;&#10;Description automatically generated">
            <a:extLst>
              <a:ext uri="{FF2B5EF4-FFF2-40B4-BE49-F238E27FC236}">
                <a16:creationId xmlns:a16="http://schemas.microsoft.com/office/drawing/2014/main" id="{6082849D-52C6-D06D-9EB4-C87BB16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4" y="148441"/>
            <a:ext cx="8837178" cy="592974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1A06EBE-162C-DD94-CF02-88FCB6FA9A01}"/>
              </a:ext>
            </a:extLst>
          </p:cNvPr>
          <p:cNvSpPr txBox="1">
            <a:spLocks/>
          </p:cNvSpPr>
          <p:nvPr/>
        </p:nvSpPr>
        <p:spPr bwMode="auto">
          <a:xfrm>
            <a:off x="9254380" y="3498620"/>
            <a:ext cx="29376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4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5038" indent="-458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Leeds Infirmary</a:t>
            </a:r>
          </a:p>
          <a:p>
            <a:r>
              <a:rPr lang="en-US" dirty="0" smtClean="0"/>
              <a:t>1771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2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large courtyard&#10;&#10;Description automatically generated">
            <a:extLst>
              <a:ext uri="{FF2B5EF4-FFF2-40B4-BE49-F238E27FC236}">
                <a16:creationId xmlns:a16="http://schemas.microsoft.com/office/drawing/2014/main" id="{C95380B5-82B4-0ADF-3A4C-3023FED6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9" y="181099"/>
            <a:ext cx="9131011" cy="585069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4AC2DCE-4101-DB13-4E1B-AD82937B2E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4160" y="3655753"/>
            <a:ext cx="2977257" cy="1143000"/>
          </a:xfrm>
        </p:spPr>
        <p:txBody>
          <a:bodyPr/>
          <a:lstStyle/>
          <a:p>
            <a:r>
              <a:rPr lang="en-US" dirty="0"/>
              <a:t>The Mixed Cloth Hall</a:t>
            </a:r>
          </a:p>
          <a:p>
            <a:r>
              <a:rPr lang="en-US" dirty="0"/>
              <a:t>1758</a:t>
            </a:r>
          </a:p>
        </p:txBody>
      </p:sp>
    </p:spTree>
    <p:extLst>
      <p:ext uri="{BB962C8B-B14F-4D97-AF65-F5344CB8AC3E}">
        <p14:creationId xmlns:p14="http://schemas.microsoft.com/office/powerpoint/2010/main" val="354789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5948C-6F06-C049-9C56-F4FAE93B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6941" y="3971439"/>
            <a:ext cx="3358257" cy="1143000"/>
          </a:xfrm>
        </p:spPr>
        <p:txBody>
          <a:bodyPr/>
          <a:lstStyle/>
          <a:p>
            <a:r>
              <a:rPr lang="en-US" dirty="0"/>
              <a:t>Harewood House </a:t>
            </a:r>
          </a:p>
          <a:p>
            <a:r>
              <a:rPr lang="en-US" dirty="0"/>
              <a:t>1810</a:t>
            </a:r>
          </a:p>
        </p:txBody>
      </p:sp>
      <p:pic>
        <p:nvPicPr>
          <p:cNvPr id="5" name="Picture 4" descr="A close-up of a postcard&#10;&#10;Description automatically generated">
            <a:extLst>
              <a:ext uri="{FF2B5EF4-FFF2-40B4-BE49-F238E27FC236}">
                <a16:creationId xmlns:a16="http://schemas.microsoft.com/office/drawing/2014/main" id="{A82973D6-56B5-01F0-2A8C-0419CDEC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6" y="442356"/>
            <a:ext cx="9161685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51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2.xml><?xml version="1.0" encoding="utf-8"?>
<a:theme xmlns:a="http://schemas.openxmlformats.org/drawingml/2006/main" name="2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D9057E72-3E73-DA47-9F7B-94C76316F89D}"/>
    </a:ext>
  </a:extLst>
</a:theme>
</file>

<file path=ppt/theme/theme3.xml><?xml version="1.0" encoding="utf-8"?>
<a:theme xmlns:a="http://schemas.openxmlformats.org/drawingml/2006/main" name="3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6F2BD3C2-0089-6544-A748-D36E8098F7F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5c5e0b-006b-49fb-a109-11375d35eaf9">
      <Terms xmlns="http://schemas.microsoft.com/office/infopath/2007/PartnerControls"/>
    </lcf76f155ced4ddcb4097134ff3c332f>
    <TaxCatchAll xmlns="4e96e4f8-0f76-47ff-861b-cdd3611299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904D4A027FC843B211CCB3D7984BB2" ma:contentTypeVersion="15" ma:contentTypeDescription="Create a new document." ma:contentTypeScope="" ma:versionID="decfeffb781aba7bbc53e0b2c6a1041c">
  <xsd:schema xmlns:xsd="http://www.w3.org/2001/XMLSchema" xmlns:xs="http://www.w3.org/2001/XMLSchema" xmlns:p="http://schemas.microsoft.com/office/2006/metadata/properties" xmlns:ns2="bb5c5e0b-006b-49fb-a109-11375d35eaf9" xmlns:ns3="4e96e4f8-0f76-47ff-861b-cdd36112998a" targetNamespace="http://schemas.microsoft.com/office/2006/metadata/properties" ma:root="true" ma:fieldsID="cfad26869b857c6fe5933c6c477778ce" ns2:_="" ns3:_="">
    <xsd:import namespace="bb5c5e0b-006b-49fb-a109-11375d35eaf9"/>
    <xsd:import namespace="4e96e4f8-0f76-47ff-861b-cdd3611299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c5e0b-006b-49fb-a109-11375d35e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35baa68-be54-4388-a7f7-7d3218eeb8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6e4f8-0f76-47ff-861b-cdd3611299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fe895fd-6b52-433f-b507-98a6ba929da9}" ma:internalName="TaxCatchAll" ma:showField="CatchAllData" ma:web="4e96e4f8-0f76-47ff-861b-cdd3611299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B933F7-4258-4B71-A540-32D07C931590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bb5c5e0b-006b-49fb-a109-11375d35eaf9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4e96e4f8-0f76-47ff-861b-cdd36112998a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585D796-E18B-4F1E-9944-D54D4E6379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D19103-050B-45C4-8352-6F2610EEDB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c5e0b-006b-49fb-a109-11375d35eaf9"/>
    <ds:schemaRef ds:uri="4e96e4f8-0f76-47ff-861b-cdd3611299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309</TotalTime>
  <Words>124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Geneva</vt:lpstr>
      <vt:lpstr>MS Mincho</vt:lpstr>
      <vt:lpstr>Times New Roman</vt:lpstr>
      <vt:lpstr>1_Office Theme</vt:lpstr>
      <vt:lpstr>2_Office Theme</vt:lpstr>
      <vt:lpstr>3_Office Theme</vt:lpstr>
      <vt:lpstr>King George III topographical views of Leeds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British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Elvie</dc:creator>
  <cp:lastModifiedBy>Thompson, Elvie</cp:lastModifiedBy>
  <cp:revision>14</cp:revision>
  <dcterms:created xsi:type="dcterms:W3CDTF">2023-06-22T11:07:16Z</dcterms:created>
  <dcterms:modified xsi:type="dcterms:W3CDTF">2024-03-25T16:09:46Z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0x0101007D904D4A027FC843B211CCB3D7984BB2</vt:lpwstr>
  </property>
</Properties>
</file>