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57" r:id="rId5"/>
    <p:sldId id="262" r:id="rId6"/>
    <p:sldId id="264" r:id="rId7"/>
    <p:sldId id="258" r:id="rId8"/>
    <p:sldId id="260" r:id="rId9"/>
    <p:sldId id="263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E0C1"/>
    <a:srgbClr val="3E0097"/>
    <a:srgbClr val="540054"/>
    <a:srgbClr val="A3EFC7"/>
    <a:srgbClr val="73E7AA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66" d="100"/>
          <a:sy n="66" d="100"/>
        </p:scale>
        <p:origin x="15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Begum Medium" panose="020000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Begum Medium" panose="02000000000000000000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9873" y="6210449"/>
            <a:ext cx="438602" cy="5110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8563" y="6319450"/>
            <a:ext cx="1161196" cy="3299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154" y="6199231"/>
            <a:ext cx="1799295" cy="57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4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8B76-D67A-4F11-BE0B-E3FC233CDBC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592A-6175-4A4F-92E5-A3A9905B9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957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8B76-D67A-4F11-BE0B-E3FC233CDBC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592A-6175-4A4F-92E5-A3A9905B9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084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gum Medium" panose="020000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Begum Medium" panose="02000000000000000000" pitchFamily="50" charset="0"/>
              </a:defRPr>
            </a:lvl1pPr>
            <a:lvl2pPr>
              <a:defRPr>
                <a:latin typeface="Begum Medium" panose="02000000000000000000" pitchFamily="50" charset="0"/>
              </a:defRPr>
            </a:lvl2pPr>
            <a:lvl3pPr>
              <a:defRPr>
                <a:latin typeface="Begum Medium" panose="02000000000000000000" pitchFamily="50" charset="0"/>
              </a:defRPr>
            </a:lvl3pPr>
            <a:lvl4pPr>
              <a:defRPr>
                <a:latin typeface="Begum Medium" panose="02000000000000000000" pitchFamily="50" charset="0"/>
              </a:defRPr>
            </a:lvl4pPr>
            <a:lvl5pPr>
              <a:defRPr>
                <a:latin typeface="Begum Medium" panose="02000000000000000000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8B76-D67A-4F11-BE0B-E3FC233CDBC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592A-6175-4A4F-92E5-A3A9905B9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007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8B76-D67A-4F11-BE0B-E3FC233CDBC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592A-6175-4A4F-92E5-A3A9905B9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079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8B76-D67A-4F11-BE0B-E3FC233CDBC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592A-6175-4A4F-92E5-A3A9905B9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455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8B76-D67A-4F11-BE0B-E3FC233CDBC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592A-6175-4A4F-92E5-A3A9905B9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463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8B76-D67A-4F11-BE0B-E3FC233CDBC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592A-6175-4A4F-92E5-A3A9905B9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052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8B76-D67A-4F11-BE0B-E3FC233CDBC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592A-6175-4A4F-92E5-A3A9905B9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142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8B76-D67A-4F11-BE0B-E3FC233CDBC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592A-6175-4A4F-92E5-A3A9905B9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795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8B76-D67A-4F11-BE0B-E3FC233CDBC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592A-6175-4A4F-92E5-A3A9905B9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85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E0C1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18B76-D67A-4F11-BE0B-E3FC233CDBC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0592A-6175-4A4F-92E5-A3A9905B9584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436544"/>
            <a:ext cx="1307215" cy="47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0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useumsandgalleries.leeds.gov.uk/virtual-visit/" TargetMode="External"/><Relationship Id="rId2" Type="http://schemas.openxmlformats.org/officeDocument/2006/relationships/hyperlink" Target="https://museumsandgalleries.leeds.gov.uk/featured/make-your-own-museum-window/#:~:text=From%201933%20%E2%80%93%201954%2C%20Leeds%20City,Window%2C%201936%2C%20on%20Earthenware.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hyperlink" Target="https://www.mylearning.org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hyperlink" Target="https://twitter.com/leedscitymuseum" TargetMode="External"/><Relationship Id="rId7" Type="http://schemas.openxmlformats.org/officeDocument/2006/relationships/hyperlink" Target="https://facebook.com/leedscitymuseum" TargetMode="External"/><Relationship Id="rId2" Type="http://schemas.openxmlformats.org/officeDocument/2006/relationships/hyperlink" Target="https://museumsandgalleries.leeds.gov.uk/leeds-city-museu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4.png"/><Relationship Id="rId5" Type="http://schemas.openxmlformats.org/officeDocument/2006/relationships/hyperlink" Target="https://instagram.com/leedscitymuseum" TargetMode="External"/><Relationship Id="rId10" Type="http://schemas.openxmlformats.org/officeDocument/2006/relationships/image" Target="../media/image3.png"/><Relationship Id="rId4" Type="http://schemas.openxmlformats.org/officeDocument/2006/relationships/image" Target="../media/image50.png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6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jpeg"/><Relationship Id="rId2" Type="http://schemas.openxmlformats.org/officeDocument/2006/relationships/video" Target="https://www.youtube.com/embed/xQTaeIvK0X0" TargetMode="External"/><Relationship Id="rId1" Type="http://schemas.openxmlformats.org/officeDocument/2006/relationships/video" Target="https://www.youtube.com/embed/RYbc7m89C1A" TargetMode="Externa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C8yP-6mii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006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540054"/>
                </a:solidFill>
                <a:latin typeface="Begum Medium" panose="02000000000000000000" pitchFamily="50" charset="0"/>
              </a:rPr>
              <a:t>Activities for a </a:t>
            </a:r>
            <a:br>
              <a:rPr lang="en-GB" dirty="0" smtClean="0">
                <a:solidFill>
                  <a:srgbClr val="540054"/>
                </a:solidFill>
                <a:latin typeface="Begum Medium" panose="02000000000000000000" pitchFamily="50" charset="0"/>
              </a:rPr>
            </a:br>
            <a:r>
              <a:rPr lang="en-GB" dirty="0" smtClean="0">
                <a:solidFill>
                  <a:srgbClr val="540054"/>
                </a:solidFill>
                <a:latin typeface="Begum Medium" panose="02000000000000000000" pitchFamily="50" charset="0"/>
              </a:rPr>
              <a:t>Socially Distanced </a:t>
            </a:r>
            <a:br>
              <a:rPr lang="en-GB" dirty="0" smtClean="0">
                <a:solidFill>
                  <a:srgbClr val="540054"/>
                </a:solidFill>
                <a:latin typeface="Begum Medium" panose="02000000000000000000" pitchFamily="50" charset="0"/>
              </a:rPr>
            </a:br>
            <a:r>
              <a:rPr lang="en-GB" dirty="0" smtClean="0">
                <a:solidFill>
                  <a:srgbClr val="540054"/>
                </a:solidFill>
                <a:latin typeface="Begum Medium" panose="02000000000000000000" pitchFamily="50" charset="0"/>
              </a:rPr>
              <a:t>Classroom</a:t>
            </a:r>
            <a:endParaRPr lang="en-GB" dirty="0">
              <a:solidFill>
                <a:srgbClr val="540054"/>
              </a:solidFill>
              <a:latin typeface="Begum Medium" panose="02000000000000000000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81951"/>
            <a:ext cx="6400800" cy="744488"/>
          </a:xfrm>
        </p:spPr>
        <p:txBody>
          <a:bodyPr/>
          <a:lstStyle/>
          <a:p>
            <a:r>
              <a:rPr lang="en-GB" dirty="0" smtClean="0">
                <a:solidFill>
                  <a:srgbClr val="540054"/>
                </a:solidFill>
                <a:latin typeface="Begum Medium" panose="02000000000000000000" pitchFamily="50" charset="0"/>
              </a:rPr>
              <a:t>by Leeds City Museum</a:t>
            </a:r>
            <a:endParaRPr lang="en-GB" dirty="0">
              <a:solidFill>
                <a:srgbClr val="540054"/>
              </a:solidFill>
              <a:latin typeface="Begum Medium" panose="02000000000000000000" pitchFamily="50" charset="0"/>
            </a:endParaRPr>
          </a:p>
        </p:txBody>
      </p:sp>
      <p:pic>
        <p:nvPicPr>
          <p:cNvPr id="1026" name="Picture 2" descr="Ancient Vase Museum Do Not Touch 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99999">
            <a:off x="6933630" y="3570856"/>
            <a:ext cx="1747297" cy="174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hotograph of the smiling wolf in a Roman mosaic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88868">
            <a:off x="7151124" y="1379287"/>
            <a:ext cx="1506436" cy="1518826"/>
          </a:xfrm>
          <a:prstGeom prst="rect">
            <a:avLst/>
          </a:prstGeom>
        </p:spPr>
      </p:pic>
      <p:pic>
        <p:nvPicPr>
          <p:cNvPr id="8" name="Picture 7" descr="Photograph of Myanmar Dancer Statue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92583">
            <a:off x="522797" y="1376355"/>
            <a:ext cx="1595662" cy="1487158"/>
          </a:xfrm>
          <a:prstGeom prst="rect">
            <a:avLst/>
          </a:prstGeom>
        </p:spPr>
      </p:pic>
      <p:pic>
        <p:nvPicPr>
          <p:cNvPr id="6" name="Picture 5" descr="Picture of a rainbow with the words Armley Hippo and Friends underneath it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156025">
            <a:off x="460574" y="3532610"/>
            <a:ext cx="2163881" cy="1656076"/>
          </a:xfrm>
          <a:prstGeom prst="rect">
            <a:avLst/>
          </a:prstGeom>
        </p:spPr>
      </p:pic>
      <p:pic>
        <p:nvPicPr>
          <p:cNvPr id="11" name="Picture 10" descr="Photograph of a Snow Leopar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454" y="223474"/>
            <a:ext cx="2189093" cy="138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91261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8115" y="5589240"/>
            <a:ext cx="8536978" cy="1382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>
                <a:latin typeface="Begum Medium" panose="02000000000000000000" pitchFamily="50" charset="0"/>
              </a:rPr>
              <a:t>Images © Leeds Museums and Galleries</a:t>
            </a:r>
          </a:p>
          <a:p>
            <a:r>
              <a:rPr lang="en-GB" sz="2000" dirty="0" smtClean="0">
                <a:latin typeface="Begum Medium" panose="02000000000000000000" pitchFamily="50" charset="0"/>
              </a:rPr>
              <a:t>May be used for Educational Purposes</a:t>
            </a:r>
            <a:endParaRPr lang="en-GB" sz="2000" dirty="0">
              <a:latin typeface="Begum Medium" panose="02000000000000000000" pitchFamily="50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3585" y="1556793"/>
            <a:ext cx="8536978" cy="4032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 smtClean="0">
                <a:solidFill>
                  <a:srgbClr val="3E0097"/>
                </a:solidFill>
                <a:latin typeface="Begum Medium" panose="02000000000000000000" pitchFamily="50" charset="0"/>
              </a:rPr>
              <a:t>Choose 3 objects and write a story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 smtClean="0">
                <a:solidFill>
                  <a:srgbClr val="3E0097"/>
                </a:solidFill>
                <a:latin typeface="Begum Medium" panose="02000000000000000000" pitchFamily="50" charset="0"/>
              </a:rPr>
              <a:t>Talk about museums or places you’ve been. Share your favourite memories.</a:t>
            </a:r>
          </a:p>
          <a:p>
            <a:endParaRPr lang="en-GB" sz="2500" dirty="0">
              <a:solidFill>
                <a:srgbClr val="3E0097"/>
              </a:solidFill>
              <a:latin typeface="Begum Medium" panose="02000000000000000000" pitchFamily="50" charset="0"/>
            </a:endParaRPr>
          </a:p>
          <a:p>
            <a:r>
              <a:rPr lang="en-GB" sz="2500" dirty="0" smtClean="0">
                <a:solidFill>
                  <a:srgbClr val="3E0097"/>
                </a:solidFill>
                <a:latin typeface="Begum Medium" panose="02000000000000000000" pitchFamily="50" charset="0"/>
              </a:rPr>
              <a:t>Activities that require some resources:-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 smtClean="0">
                <a:solidFill>
                  <a:srgbClr val="3E0097"/>
                </a:solidFill>
                <a:latin typeface="Begum Medium" panose="02000000000000000000" pitchFamily="50" charset="0"/>
              </a:rPr>
              <a:t>Make your own </a:t>
            </a:r>
            <a:r>
              <a:rPr lang="en-GB" sz="2500" dirty="0" smtClean="0">
                <a:solidFill>
                  <a:srgbClr val="540054"/>
                </a:solidFill>
                <a:latin typeface="Begum Medium" panose="02000000000000000000" pitchFamily="50" charset="0"/>
                <a:hlinkClick r:id="rId2"/>
              </a:rPr>
              <a:t>Museum Window </a:t>
            </a:r>
            <a:endParaRPr lang="en-GB" sz="2500" dirty="0" smtClean="0">
              <a:solidFill>
                <a:srgbClr val="540054"/>
              </a:solidFill>
              <a:latin typeface="Begum Medium" panose="02000000000000000000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 smtClean="0">
                <a:solidFill>
                  <a:srgbClr val="3E0097"/>
                </a:solidFill>
                <a:latin typeface="Begum Medium" panose="02000000000000000000" pitchFamily="50" charset="0"/>
              </a:rPr>
              <a:t>More activities and online exhibitions:  </a:t>
            </a:r>
            <a:r>
              <a:rPr lang="en-GB" sz="2500" dirty="0" smtClean="0">
                <a:latin typeface="Begum Medium" panose="02000000000000000000" pitchFamily="50" charset="0"/>
                <a:hlinkClick r:id="rId3"/>
              </a:rPr>
              <a:t>museumsandgalleries.leeds.gov.uk/virtual-visit/</a:t>
            </a:r>
            <a:endParaRPr lang="en-GB" sz="2500" dirty="0" smtClean="0">
              <a:latin typeface="Begum Medium" panose="02000000000000000000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rgbClr val="3E0097"/>
                </a:solidFill>
                <a:latin typeface="Begum Medium" panose="02000000000000000000" pitchFamily="50" charset="0"/>
              </a:rPr>
              <a:t>Free resources from cultural </a:t>
            </a:r>
            <a:r>
              <a:rPr lang="en-GB" sz="2500" dirty="0" smtClean="0">
                <a:solidFill>
                  <a:srgbClr val="3E0097"/>
                </a:solidFill>
                <a:latin typeface="Begum Medium" panose="02000000000000000000" pitchFamily="50" charset="0"/>
              </a:rPr>
              <a:t>organisations:</a:t>
            </a:r>
            <a:endParaRPr lang="en-GB" sz="2500" dirty="0">
              <a:solidFill>
                <a:srgbClr val="3E0097"/>
              </a:solidFill>
              <a:latin typeface="Begum Medium" panose="02000000000000000000" pitchFamily="50" charset="0"/>
            </a:endParaRPr>
          </a:p>
          <a:p>
            <a:r>
              <a:rPr lang="en-GB" sz="2500" dirty="0" smtClean="0">
                <a:latin typeface="Begum Medium" panose="02000000000000000000" pitchFamily="50" charset="0"/>
                <a:hlinkClick r:id="rId4"/>
              </a:rPr>
              <a:t>https</a:t>
            </a:r>
            <a:r>
              <a:rPr lang="en-GB" sz="2500" dirty="0">
                <a:latin typeface="Begum Medium" panose="02000000000000000000" pitchFamily="50" charset="0"/>
                <a:hlinkClick r:id="rId4"/>
              </a:rPr>
              <a:t>://www.mylearning.org</a:t>
            </a:r>
            <a:r>
              <a:rPr lang="en-GB" sz="2500" dirty="0" smtClean="0">
                <a:latin typeface="Begum Medium" panose="02000000000000000000" pitchFamily="50" charset="0"/>
                <a:hlinkClick r:id="rId4"/>
              </a:rPr>
              <a:t>/</a:t>
            </a:r>
            <a:endParaRPr lang="en-GB" sz="2800" dirty="0">
              <a:solidFill>
                <a:srgbClr val="540054"/>
              </a:solidFill>
              <a:latin typeface="Begum Medium" panose="02000000000000000000" pitchFamily="50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67744" y="85996"/>
            <a:ext cx="4737720" cy="1143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Begum Medium" panose="02000000000000000000" pitchFamily="50" charset="0"/>
              </a:rPr>
              <a:t>Other Activity Ideas…</a:t>
            </a:r>
            <a:endParaRPr lang="en-GB" sz="3200" dirty="0">
              <a:latin typeface="Begum Medium" panose="02000000000000000000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79" y="75809"/>
            <a:ext cx="1795726" cy="1621142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23823" y="0"/>
            <a:ext cx="2339975" cy="25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gum Medium" panose="02000000000000000000" pitchFamily="50" charset="0"/>
              </a:rPr>
              <a:t>Three-toed sloth</a:t>
            </a:r>
          </a:p>
        </p:txBody>
      </p:sp>
    </p:spTree>
    <p:extLst>
      <p:ext uri="{BB962C8B-B14F-4D97-AF65-F5344CB8AC3E}">
        <p14:creationId xmlns:p14="http://schemas.microsoft.com/office/powerpoint/2010/main" val="148193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Begum Medium" panose="02000000000000000000" pitchFamily="50" charset="0"/>
              </a:rPr>
              <a:t>Get in touch</a:t>
            </a:r>
            <a:endParaRPr lang="en-GB" dirty="0">
              <a:latin typeface="Begum Medium" panose="020000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Autofit/>
          </a:bodyPr>
          <a:lstStyle/>
          <a:p>
            <a:r>
              <a:rPr lang="en-GB" sz="2800" dirty="0" smtClean="0"/>
              <a:t>Suggest other activities you’d like from us</a:t>
            </a:r>
          </a:p>
          <a:p>
            <a:r>
              <a:rPr lang="en-GB" sz="2800" dirty="0" smtClean="0"/>
              <a:t>Share your creations – we’d love to see them!</a:t>
            </a:r>
          </a:p>
          <a:p>
            <a:r>
              <a:rPr lang="en-GB" sz="2800" dirty="0" smtClean="0"/>
              <a:t>Write us an email to tell us what you’ve been learning about</a:t>
            </a:r>
            <a:endParaRPr lang="en-GB" sz="2800" dirty="0" smtClean="0">
              <a:hlinkClick r:id="rId2"/>
            </a:endParaRPr>
          </a:p>
          <a:p>
            <a:pPr marL="0" indent="0">
              <a:buNone/>
            </a:pPr>
            <a:endParaRPr lang="en-GB" sz="2800" dirty="0">
              <a:hlinkClick r:id="rId2"/>
            </a:endParaRPr>
          </a:p>
          <a:p>
            <a:pPr marL="0" indent="0">
              <a:buNone/>
            </a:pPr>
            <a:r>
              <a:rPr lang="en-GB" sz="2800" dirty="0" smtClean="0">
                <a:hlinkClick r:id="rId2"/>
              </a:rPr>
              <a:t>citymuseum.leeds.gov.uk </a:t>
            </a:r>
            <a:endParaRPr lang="en-GB" sz="2800" dirty="0"/>
          </a:p>
        </p:txBody>
      </p:sp>
      <p:pic>
        <p:nvPicPr>
          <p:cNvPr id="2054" name="Picture 16" descr="twitter 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1820" y="4777531"/>
            <a:ext cx="415925" cy="4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17" descr="instagram log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6705" y="4858494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8" descr="facebook logo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160" y="4845794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328" y="6045473"/>
            <a:ext cx="533637" cy="6217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0701" y="6245175"/>
            <a:ext cx="1161196" cy="3299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004" y="6134311"/>
            <a:ext cx="1740266" cy="55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1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549" y="48674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Begum Medium" panose="02000000000000000000" pitchFamily="50" charset="0"/>
              </a:rPr>
              <a:t>Pull a face like…</a:t>
            </a:r>
            <a:endParaRPr lang="en-GB" sz="3200" dirty="0">
              <a:latin typeface="Begum Medium" panose="02000000000000000000" pitchFamily="50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37112" y="5475514"/>
            <a:ext cx="845036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>
                <a:latin typeface="Begum Medium" panose="02000000000000000000" pitchFamily="50" charset="0"/>
              </a:rPr>
              <a:t>Take it in turns. </a:t>
            </a:r>
            <a:r>
              <a:rPr lang="en-GB" sz="2000" dirty="0">
                <a:latin typeface="Begum Medium" panose="02000000000000000000" pitchFamily="50" charset="0"/>
              </a:rPr>
              <a:t>C</a:t>
            </a:r>
            <a:r>
              <a:rPr lang="en-GB" sz="2000" dirty="0" smtClean="0">
                <a:latin typeface="Begum Medium" panose="02000000000000000000" pitchFamily="50" charset="0"/>
              </a:rPr>
              <a:t>an you guess which face your friend is copying?</a:t>
            </a:r>
          </a:p>
          <a:p>
            <a:endParaRPr lang="en-GB" sz="2000" dirty="0">
              <a:latin typeface="Begum Medium" panose="02000000000000000000" pitchFamily="50" charset="0"/>
            </a:endParaRPr>
          </a:p>
        </p:txBody>
      </p:sp>
      <p:pic>
        <p:nvPicPr>
          <p:cNvPr id="5" name="Picture 4" descr="Photograph of a mechanical clown toy which is smiling and holding an accordian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095" y="253536"/>
            <a:ext cx="1656184" cy="2304256"/>
          </a:xfrm>
          <a:prstGeom prst="rect">
            <a:avLst/>
          </a:prstGeom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35088" y="2641082"/>
            <a:ext cx="2339975" cy="25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gum Medium" panose="02000000000000000000" pitchFamily="50" charset="0"/>
              </a:rPr>
              <a:t>Mechanical clown toy</a:t>
            </a:r>
          </a:p>
        </p:txBody>
      </p:sp>
      <p:pic>
        <p:nvPicPr>
          <p:cNvPr id="6" name="Picture 5" descr="Photograph of an incense burner that is in the shape of a demon mask with its mouth wide open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7999" y="1107777"/>
            <a:ext cx="2160240" cy="3076705"/>
          </a:xfrm>
          <a:prstGeom prst="rect">
            <a:avLst/>
          </a:prstGeom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548789" y="4289639"/>
            <a:ext cx="2339975" cy="25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gum Medium" panose="02000000000000000000" pitchFamily="50" charset="0"/>
              </a:rPr>
              <a:t>Incense burner</a:t>
            </a:r>
          </a:p>
        </p:txBody>
      </p:sp>
      <p:pic>
        <p:nvPicPr>
          <p:cNvPr id="7" name="Picture 6" descr="Photograph of a Buddhist demon mask with its mouth open bearing its teeth. It has skulls on its head.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5796" y="1354654"/>
            <a:ext cx="2088232" cy="2592289"/>
          </a:xfrm>
          <a:prstGeom prst="rect">
            <a:avLst/>
          </a:prstGeom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6445591" y="4031248"/>
            <a:ext cx="2339975" cy="25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gum Medium" panose="02000000000000000000" pitchFamily="50" charset="0"/>
              </a:rPr>
              <a:t>Buddhist demon mask</a:t>
            </a:r>
          </a:p>
        </p:txBody>
      </p:sp>
      <p:pic>
        <p:nvPicPr>
          <p:cNvPr id="12" name="Picture 11" descr="Photograph of an African Songye mask with round eyes and a round mouth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2373" y="1517052"/>
            <a:ext cx="1296145" cy="3384377"/>
          </a:xfrm>
          <a:prstGeom prst="rect">
            <a:avLst/>
          </a:prstGeom>
        </p:spPr>
      </p:pic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480457" y="4956410"/>
            <a:ext cx="2339975" cy="25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gum Medium" panose="02000000000000000000" pitchFamily="50" charset="0"/>
              </a:rPr>
              <a:t>African </a:t>
            </a:r>
            <a:r>
              <a:rPr kumimoji="0" lang="en-GB" alt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gum Medium" panose="02000000000000000000" pitchFamily="50" charset="0"/>
              </a:rPr>
              <a:t>Songye</a:t>
            </a:r>
            <a:r>
              <a:rPr kumimoji="0" lang="en-GB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gum Medium" panose="02000000000000000000" pitchFamily="50" charset="0"/>
              </a:rPr>
              <a:t> Mask</a:t>
            </a:r>
          </a:p>
        </p:txBody>
      </p:sp>
      <p:pic>
        <p:nvPicPr>
          <p:cNvPr id="16" name="Picture 15" descr="Photograph of a demon mask from Bali. It is smiling with large teeth and its tongue stuck partly out.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881" y="3176370"/>
            <a:ext cx="2016225" cy="2016224"/>
          </a:xfrm>
          <a:prstGeom prst="rect">
            <a:avLst/>
          </a:prstGeom>
        </p:spPr>
      </p:pic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208814" y="5228348"/>
            <a:ext cx="2339975" cy="25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300" b="0" i="0" u="none" strike="noStrike" cap="none" normalizeH="0" baseline="0" dirty="0" smtClean="0">
                <a:ln>
                  <a:noFill/>
                </a:ln>
                <a:effectLst/>
                <a:latin typeface="Begum Medium" panose="02000000000000000000" pitchFamily="50" charset="0"/>
              </a:rPr>
              <a:t>Demon</a:t>
            </a:r>
            <a:r>
              <a:rPr kumimoji="0" lang="en-GB" altLang="en-US" sz="1300" b="0" i="0" u="none" strike="noStrike" cap="none" normalizeH="0" dirty="0" smtClean="0">
                <a:ln>
                  <a:noFill/>
                </a:ln>
                <a:effectLst/>
                <a:latin typeface="Begum Medium" panose="02000000000000000000" pitchFamily="50" charset="0"/>
              </a:rPr>
              <a:t> mask from Bali</a:t>
            </a:r>
            <a:endParaRPr kumimoji="0" lang="en-GB" altLang="en-US" sz="1300" b="0" i="0" u="none" strike="noStrike" cap="none" normalizeH="0" baseline="0" dirty="0" smtClean="0">
              <a:ln>
                <a:noFill/>
              </a:ln>
              <a:effectLst/>
              <a:latin typeface="Begum Medium" panose="02000000000000000000" pitchFamily="50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096563" y="6182714"/>
            <a:ext cx="5447738" cy="597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 smtClean="0">
                <a:latin typeface="Begum Medium" panose="02000000000000000000" pitchFamily="50" charset="0"/>
              </a:rPr>
              <a:t>MORE FACES on the next page…</a:t>
            </a:r>
            <a:endParaRPr lang="en-GB" sz="2000" b="1" dirty="0">
              <a:latin typeface="Begum Medium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38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549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Begum Medium" panose="02000000000000000000" pitchFamily="50" charset="0"/>
              </a:rPr>
              <a:t>Pull a face like…</a:t>
            </a:r>
            <a:endParaRPr lang="en-GB" sz="3200" dirty="0">
              <a:latin typeface="Begum Medium" panose="02000000000000000000" pitchFamily="50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520014" y="1125772"/>
            <a:ext cx="2103972" cy="1999120"/>
            <a:chOff x="6228184" y="1139376"/>
            <a:chExt cx="2103972" cy="1999120"/>
          </a:xfrm>
        </p:grpSpPr>
        <p:pic>
          <p:nvPicPr>
            <p:cNvPr id="1026" name="Picture 2" descr="Photograph of a gorgon on an Ancient Greek coin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6460" y="1139376"/>
              <a:ext cx="1872021" cy="1749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6228184" y="2918444"/>
              <a:ext cx="2103972" cy="2200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gum Medium" panose="02000000000000000000" pitchFamily="50" charset="0"/>
                </a:rPr>
                <a:t>Gorgon on an Ancient Greek coin 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91814" y="1135057"/>
            <a:ext cx="2232248" cy="2014843"/>
            <a:chOff x="467544" y="531574"/>
            <a:chExt cx="2232248" cy="2014843"/>
          </a:xfrm>
        </p:grpSpPr>
        <p:pic>
          <p:nvPicPr>
            <p:cNvPr id="1029" name="Picture 5" descr="Photograph of a comic mask antefix (a Roman roof tile)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 bwMode="auto">
            <a:xfrm>
              <a:off x="467544" y="531574"/>
              <a:ext cx="2232248" cy="1701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924013" y="2210440"/>
              <a:ext cx="1476398" cy="3359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gum Medium" panose="02000000000000000000" pitchFamily="50" charset="0"/>
                </a:rPr>
                <a:t>Roman</a:t>
              </a:r>
              <a:r>
                <a:rPr kumimoji="0" lang="en-GB" altLang="en-US" sz="13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gum Medium" panose="02000000000000000000" pitchFamily="50" charset="0"/>
                </a:rPr>
                <a:t> roof tile</a:t>
              </a:r>
              <a:endParaRPr kumimoji="0" lang="en-GB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gum Medium" panose="02000000000000000000" pitchFamily="50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72200" y="1124744"/>
            <a:ext cx="1667419" cy="2304256"/>
            <a:chOff x="3342246" y="1008664"/>
            <a:chExt cx="1667419" cy="2304256"/>
          </a:xfrm>
        </p:grpSpPr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3789443" y="3080800"/>
              <a:ext cx="795658" cy="232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en-US" sz="1300" dirty="0" smtClean="0">
                  <a:latin typeface="Begum Medium" panose="02000000000000000000" pitchFamily="50" charset="0"/>
                </a:rPr>
                <a:t>Tiger</a:t>
              </a:r>
              <a:endParaRPr kumimoji="0" lang="en-GB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gum Medium" panose="02000000000000000000" pitchFamily="50" charset="0"/>
              </a:endParaRPr>
            </a:p>
          </p:txBody>
        </p:sp>
        <p:pic>
          <p:nvPicPr>
            <p:cNvPr id="3" name="Picture 2" descr="Photograph of a taxidermied tiger. Close-up photo showing its head with mouth wide open, showing teeth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2246" y="1008664"/>
              <a:ext cx="1667419" cy="2098184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3648290" y="3538264"/>
            <a:ext cx="2213065" cy="2029515"/>
            <a:chOff x="2609795" y="3448273"/>
            <a:chExt cx="2213065" cy="2029515"/>
          </a:xfrm>
        </p:grpSpPr>
        <p:pic>
          <p:nvPicPr>
            <p:cNvPr id="12" name="Picture 11" descr="Photograph of the smiling wolf in a Roman mosaic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09795" y="3448273"/>
              <a:ext cx="1841397" cy="1856542"/>
            </a:xfrm>
            <a:prstGeom prst="rect">
              <a:avLst/>
            </a:prstGeom>
          </p:spPr>
        </p:pic>
        <p:sp>
          <p:nvSpPr>
            <p:cNvPr id="19" name="Text Box 3"/>
            <p:cNvSpPr txBox="1">
              <a:spLocks noChangeArrowheads="1"/>
            </p:cNvSpPr>
            <p:nvPr/>
          </p:nvSpPr>
          <p:spPr bwMode="auto">
            <a:xfrm>
              <a:off x="2693458" y="5328509"/>
              <a:ext cx="2129402" cy="149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en-US" sz="1300" dirty="0" smtClean="0">
                  <a:latin typeface="Begum Medium" panose="02000000000000000000" pitchFamily="50" charset="0"/>
                </a:rPr>
                <a:t>Roman mosaic of a wolf</a:t>
              </a:r>
              <a:endParaRPr kumimoji="0" lang="en-GB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gum Medium" panose="02000000000000000000" pitchFamily="50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225405" y="3655169"/>
            <a:ext cx="1983642" cy="2038134"/>
            <a:chOff x="313488" y="3059173"/>
            <a:chExt cx="1983642" cy="2038134"/>
          </a:xfrm>
        </p:grpSpPr>
        <p:pic>
          <p:nvPicPr>
            <p:cNvPr id="9" name="Picture 8" descr="Photograph of a clockwork toy dog. The eyes are in a slightly strange position, as they move when the toy is played with. He has his tongue out and is wearing a bow tie.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488" y="3059173"/>
              <a:ext cx="1983642" cy="1725021"/>
            </a:xfrm>
            <a:prstGeom prst="rect">
              <a:avLst/>
            </a:prstGeom>
          </p:spPr>
        </p:pic>
        <p:sp>
          <p:nvSpPr>
            <p:cNvPr id="20" name="Text Box 3"/>
            <p:cNvSpPr txBox="1">
              <a:spLocks noChangeArrowheads="1"/>
            </p:cNvSpPr>
            <p:nvPr/>
          </p:nvSpPr>
          <p:spPr bwMode="auto">
            <a:xfrm>
              <a:off x="481436" y="4808008"/>
              <a:ext cx="1625111" cy="289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en-US" sz="1300" dirty="0" smtClean="0">
                  <a:latin typeface="Begum Medium" panose="02000000000000000000" pitchFamily="50" charset="0"/>
                </a:rPr>
                <a:t>Clockwork toy dog</a:t>
              </a:r>
              <a:endParaRPr kumimoji="0" lang="en-GB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gum Medium" panose="02000000000000000000" pitchFamily="50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95304" y="3240869"/>
            <a:ext cx="2282203" cy="2602627"/>
            <a:chOff x="5220689" y="3310607"/>
            <a:chExt cx="2129402" cy="2428372"/>
          </a:xfrm>
        </p:grpSpPr>
        <p:pic>
          <p:nvPicPr>
            <p:cNvPr id="15" name="Picture 14" descr="Photograph of a caricature jug. A First World war soldier wearing a hat. He has a large moustache.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49890" y="3310607"/>
              <a:ext cx="1470998" cy="2005906"/>
            </a:xfrm>
            <a:prstGeom prst="rect">
              <a:avLst/>
            </a:prstGeom>
          </p:spPr>
        </p:pic>
        <p:sp>
          <p:nvSpPr>
            <p:cNvPr id="22" name="Text Box 3"/>
            <p:cNvSpPr txBox="1">
              <a:spLocks noChangeArrowheads="1"/>
            </p:cNvSpPr>
            <p:nvPr/>
          </p:nvSpPr>
          <p:spPr bwMode="auto">
            <a:xfrm>
              <a:off x="5220689" y="5352488"/>
              <a:ext cx="2129402" cy="386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en-US" sz="1300" dirty="0" smtClean="0">
                  <a:latin typeface="Begum Medium" panose="02000000000000000000" pitchFamily="50" charset="0"/>
                </a:rPr>
                <a:t>WW1 Caricature Jug</a:t>
              </a:r>
              <a:endParaRPr kumimoji="0" lang="en-GB" altLang="en-US" sz="1300" b="0" i="0" u="none" strike="noStrike" cap="none" normalizeH="0" baseline="0" dirty="0" smtClean="0">
                <a:ln>
                  <a:noFill/>
                </a:ln>
                <a:effectLst/>
                <a:latin typeface="Begum Medium" panose="02000000000000000000" pitchFamily="50" charset="0"/>
              </a:endParaRPr>
            </a:p>
          </p:txBody>
        </p:sp>
      </p:grpSp>
      <p:sp>
        <p:nvSpPr>
          <p:cNvPr id="23" name="Title 1"/>
          <p:cNvSpPr txBox="1">
            <a:spLocks/>
          </p:cNvSpPr>
          <p:nvPr/>
        </p:nvSpPr>
        <p:spPr>
          <a:xfrm>
            <a:off x="0" y="5742384"/>
            <a:ext cx="9143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>
                <a:latin typeface="Begum Medium" panose="02000000000000000000" pitchFamily="50" charset="0"/>
              </a:rPr>
              <a:t>Take it in turns. </a:t>
            </a:r>
            <a:r>
              <a:rPr lang="en-GB" sz="2000" dirty="0">
                <a:latin typeface="Begum Medium" panose="02000000000000000000" pitchFamily="50" charset="0"/>
              </a:rPr>
              <a:t>C</a:t>
            </a:r>
            <a:r>
              <a:rPr lang="en-GB" sz="2000" dirty="0" smtClean="0">
                <a:latin typeface="Begum Medium" panose="02000000000000000000" pitchFamily="50" charset="0"/>
              </a:rPr>
              <a:t>an you guess which face your friend is copying?</a:t>
            </a:r>
          </a:p>
          <a:p>
            <a:endParaRPr lang="en-GB" sz="2000" dirty="0">
              <a:latin typeface="Begum Medium" panose="02000000000000000000" pitchFamily="50" charset="0"/>
            </a:endParaRPr>
          </a:p>
          <a:p>
            <a:r>
              <a:rPr lang="en-GB" sz="2000" dirty="0" smtClean="0">
                <a:latin typeface="Begum Medium" panose="02000000000000000000" pitchFamily="50" charset="0"/>
              </a:rPr>
              <a:t>Other activity ideas: Write ‘speech bubbles’ for them! What are they saying? </a:t>
            </a:r>
            <a:endParaRPr lang="en-GB" sz="2000" dirty="0">
              <a:latin typeface="Begum Medium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36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479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Begum Medium" panose="02000000000000000000" pitchFamily="50" charset="0"/>
              </a:rPr>
              <a:t>Strike a pose like…</a:t>
            </a:r>
            <a:endParaRPr lang="en-GB" sz="3200" dirty="0">
              <a:latin typeface="Begum Medium" panose="02000000000000000000" pitchFamily="50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23528" y="5644463"/>
            <a:ext cx="56252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dirty="0" smtClean="0">
                <a:latin typeface="Begum Medium" panose="02000000000000000000" pitchFamily="50" charset="0"/>
              </a:rPr>
              <a:t>Take it in turns to make a pose like one of these animals. </a:t>
            </a:r>
          </a:p>
          <a:p>
            <a:pPr algn="l"/>
            <a:r>
              <a:rPr lang="en-GB" sz="1800" dirty="0" smtClean="0">
                <a:latin typeface="Begum Medium" panose="02000000000000000000" pitchFamily="50" charset="0"/>
              </a:rPr>
              <a:t>Can you guess which animal they are copying?</a:t>
            </a:r>
          </a:p>
          <a:p>
            <a:pPr algn="l"/>
            <a:endParaRPr lang="en-GB" sz="1800" dirty="0">
              <a:latin typeface="Begum Medium" panose="02000000000000000000" pitchFamily="50" charset="0"/>
            </a:endParaRPr>
          </a:p>
          <a:p>
            <a:pPr algn="l"/>
            <a:r>
              <a:rPr lang="en-GB" sz="1800" dirty="0" smtClean="0">
                <a:latin typeface="Begum Medium" panose="02000000000000000000" pitchFamily="50" charset="0"/>
              </a:rPr>
              <a:t>Other activity ideas: Sketching; Describing; Write a story about 2 or more of these animals; Sculpt with newspaper</a:t>
            </a:r>
            <a:endParaRPr lang="en-GB" sz="1800" dirty="0">
              <a:latin typeface="Begum Medium" panose="02000000000000000000" pitchFamily="50" charset="0"/>
            </a:endParaRPr>
          </a:p>
        </p:txBody>
      </p:sp>
      <p:pic>
        <p:nvPicPr>
          <p:cNvPr id="6" name="Picture 5" descr="Photograph of a peacock from the Leeds Museums and Galleries collection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3342" y="1096256"/>
            <a:ext cx="2134442" cy="1365363"/>
          </a:xfrm>
          <a:prstGeom prst="rect">
            <a:avLst/>
          </a:prstGeom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8011714" y="1096256"/>
            <a:ext cx="861133" cy="31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300" dirty="0" smtClean="0">
                <a:latin typeface="Begum Medium" panose="02000000000000000000" pitchFamily="50" charset="0"/>
              </a:rPr>
              <a:t>Peacock</a:t>
            </a:r>
            <a:endParaRPr kumimoji="0" lang="en-GB" alt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gum Medium" panose="02000000000000000000" pitchFamily="50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95263" y="2639308"/>
            <a:ext cx="1469471" cy="1504850"/>
            <a:chOff x="244508" y="2639308"/>
            <a:chExt cx="1469471" cy="1504850"/>
          </a:xfrm>
        </p:grpSpPr>
        <p:pic>
          <p:nvPicPr>
            <p:cNvPr id="12" name="Picture 11" descr="Photograph of a tarantula from the Leeds Museums and Galleries collection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508" y="2639308"/>
              <a:ext cx="1469471" cy="1437764"/>
            </a:xfrm>
            <a:prstGeom prst="rect">
              <a:avLst/>
            </a:prstGeom>
          </p:spPr>
        </p:pic>
        <p:sp>
          <p:nvSpPr>
            <p:cNvPr id="18" name="Text Box 3"/>
            <p:cNvSpPr txBox="1">
              <a:spLocks noChangeArrowheads="1"/>
            </p:cNvSpPr>
            <p:nvPr/>
          </p:nvSpPr>
          <p:spPr bwMode="auto">
            <a:xfrm>
              <a:off x="454087" y="3881486"/>
              <a:ext cx="1021548" cy="262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en-US" sz="1300" dirty="0" smtClean="0">
                  <a:latin typeface="Begum Medium" panose="02000000000000000000" pitchFamily="50" charset="0"/>
                </a:rPr>
                <a:t>Tarantula</a:t>
              </a:r>
              <a:endParaRPr kumimoji="0" lang="en-GB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gum Medium" panose="02000000000000000000" pitchFamily="50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102708" y="764704"/>
            <a:ext cx="2397284" cy="1714178"/>
            <a:chOff x="2316389" y="994950"/>
            <a:chExt cx="2159860" cy="1544408"/>
          </a:xfrm>
        </p:grpSpPr>
        <p:pic>
          <p:nvPicPr>
            <p:cNvPr id="7" name="Picture 6" descr="Photograph of a tamandua from the Leeds Museums and Galleries collection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6389" y="994950"/>
              <a:ext cx="2077839" cy="1544408"/>
            </a:xfrm>
            <a:prstGeom prst="rect">
              <a:avLst/>
            </a:prstGeom>
          </p:spPr>
        </p:pic>
        <p:sp>
          <p:nvSpPr>
            <p:cNvPr id="19" name="Text Box 3"/>
            <p:cNvSpPr txBox="1">
              <a:spLocks noChangeArrowheads="1"/>
            </p:cNvSpPr>
            <p:nvPr/>
          </p:nvSpPr>
          <p:spPr bwMode="auto">
            <a:xfrm>
              <a:off x="3466381" y="1019558"/>
              <a:ext cx="1009868" cy="2165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en-US" sz="1300" dirty="0" smtClean="0">
                  <a:latin typeface="Begum Medium" panose="02000000000000000000" pitchFamily="50" charset="0"/>
                </a:rPr>
                <a:t>Tamandua</a:t>
              </a:r>
              <a:endParaRPr kumimoji="0" lang="en-GB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gum Medium" panose="02000000000000000000" pitchFamily="50" charset="0"/>
              </a:endParaRPr>
            </a:p>
          </p:txBody>
        </p:sp>
      </p:grpSp>
      <p:pic>
        <p:nvPicPr>
          <p:cNvPr id="15" name="Picture 14" descr="Photograph of a peregrine falcon from the Leeds Museums and Galleries collection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904" y="4225120"/>
            <a:ext cx="1492729" cy="128517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673342" y="4077072"/>
            <a:ext cx="2164483" cy="2651658"/>
            <a:chOff x="2102535" y="3248985"/>
            <a:chExt cx="1367703" cy="1742171"/>
          </a:xfrm>
        </p:grpSpPr>
        <p:pic>
          <p:nvPicPr>
            <p:cNvPr id="13" name="Picture 12" descr="Photograph of an otter from the Leeds Museums and Galleries collection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02535" y="3248985"/>
              <a:ext cx="1367703" cy="1742171"/>
            </a:xfrm>
            <a:prstGeom prst="rect">
              <a:avLst/>
            </a:prstGeom>
          </p:spPr>
        </p:pic>
        <p:sp>
          <p:nvSpPr>
            <p:cNvPr id="22" name="Text Box 3"/>
            <p:cNvSpPr txBox="1">
              <a:spLocks noChangeArrowheads="1"/>
            </p:cNvSpPr>
            <p:nvPr/>
          </p:nvSpPr>
          <p:spPr bwMode="auto">
            <a:xfrm>
              <a:off x="3019149" y="3350578"/>
              <a:ext cx="417027" cy="237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en-US" sz="1300" dirty="0" smtClean="0">
                  <a:latin typeface="Begum Medium" panose="02000000000000000000" pitchFamily="50" charset="0"/>
                </a:rPr>
                <a:t>Otter</a:t>
              </a:r>
              <a:endParaRPr kumimoji="0" lang="en-GB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gum Medium" panose="02000000000000000000" pitchFamily="50" charset="0"/>
              </a:endParaRPr>
            </a:p>
          </p:txBody>
        </p:sp>
      </p:grp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615407" y="4748981"/>
            <a:ext cx="1944216" cy="22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300" dirty="0" smtClean="0">
                <a:latin typeface="Begum Medium" panose="02000000000000000000" pitchFamily="50" charset="0"/>
              </a:rPr>
              <a:t>Peregrine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gum Medium" panose="02000000000000000000" pitchFamily="50" charset="0"/>
              </a:rPr>
              <a:t>falcon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893267" y="3329607"/>
            <a:ext cx="1799450" cy="2180685"/>
            <a:chOff x="6339460" y="1217723"/>
            <a:chExt cx="1454573" cy="1762742"/>
          </a:xfrm>
        </p:grpSpPr>
        <p:pic>
          <p:nvPicPr>
            <p:cNvPr id="16" name="Picture 15" descr="Photograph of a mantis from the Leeds Museums and Galleries collection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39460" y="1241127"/>
              <a:ext cx="1232948" cy="1739338"/>
            </a:xfrm>
            <a:prstGeom prst="rect">
              <a:avLst/>
            </a:prstGeom>
          </p:spPr>
        </p:pic>
        <p:sp>
          <p:nvSpPr>
            <p:cNvPr id="25" name="Text Box 3"/>
            <p:cNvSpPr txBox="1">
              <a:spLocks noChangeArrowheads="1"/>
            </p:cNvSpPr>
            <p:nvPr/>
          </p:nvSpPr>
          <p:spPr bwMode="auto">
            <a:xfrm>
              <a:off x="6723506" y="1217723"/>
              <a:ext cx="1070527" cy="234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en-US" sz="1300" dirty="0" smtClean="0">
                  <a:latin typeface="Begum Medium" panose="02000000000000000000" pitchFamily="50" charset="0"/>
                </a:rPr>
                <a:t>Mantis</a:t>
              </a:r>
              <a:endParaRPr kumimoji="0" lang="en-GB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gum Medium" panose="02000000000000000000" pitchFamily="50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673342" y="2603259"/>
            <a:ext cx="2232743" cy="1356354"/>
            <a:chOff x="258365" y="4207489"/>
            <a:chExt cx="2294161" cy="1459550"/>
          </a:xfrm>
        </p:grpSpPr>
        <p:pic>
          <p:nvPicPr>
            <p:cNvPr id="17" name="Picture 16" descr="Photograph of a pangolin from the Leeds Museums and Galleries collection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8365" y="4207489"/>
              <a:ext cx="2227734" cy="1459550"/>
            </a:xfrm>
            <a:prstGeom prst="rect">
              <a:avLst/>
            </a:prstGeom>
          </p:spPr>
        </p:pic>
        <p:sp>
          <p:nvSpPr>
            <p:cNvPr id="27" name="Text Box 3"/>
            <p:cNvSpPr txBox="1">
              <a:spLocks noChangeArrowheads="1"/>
            </p:cNvSpPr>
            <p:nvPr/>
          </p:nvSpPr>
          <p:spPr bwMode="auto">
            <a:xfrm>
              <a:off x="1633553" y="5422102"/>
              <a:ext cx="918973" cy="227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en-US" sz="1300" dirty="0" smtClean="0">
                  <a:latin typeface="Begum Medium" panose="02000000000000000000" pitchFamily="50" charset="0"/>
                </a:rPr>
                <a:t>Pangolin</a:t>
              </a:r>
              <a:endParaRPr kumimoji="0" lang="en-GB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gum Medium" panose="02000000000000000000" pitchFamily="50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5263" y="559083"/>
            <a:ext cx="1478769" cy="1933813"/>
            <a:chOff x="244508" y="559083"/>
            <a:chExt cx="1478769" cy="1933813"/>
          </a:xfrm>
        </p:grpSpPr>
        <p:pic>
          <p:nvPicPr>
            <p:cNvPr id="5" name="Picture 4" descr="Photograph of a badger from the Leeds Museums and Galleries collection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3975" y="559083"/>
              <a:ext cx="1459302" cy="1933813"/>
            </a:xfrm>
            <a:prstGeom prst="rect">
              <a:avLst/>
            </a:prstGeom>
          </p:spPr>
        </p:pic>
        <p:sp>
          <p:nvSpPr>
            <p:cNvPr id="28" name="Text Box 3"/>
            <p:cNvSpPr txBox="1">
              <a:spLocks noChangeArrowheads="1"/>
            </p:cNvSpPr>
            <p:nvPr/>
          </p:nvSpPr>
          <p:spPr bwMode="auto">
            <a:xfrm>
              <a:off x="244508" y="565160"/>
              <a:ext cx="720353" cy="334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en-US" sz="1300" dirty="0" smtClean="0">
                  <a:latin typeface="Begum Medium" panose="02000000000000000000" pitchFamily="50" charset="0"/>
                </a:rPr>
                <a:t>Badger</a:t>
              </a:r>
              <a:endParaRPr kumimoji="0" lang="en-GB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gum Medium" panose="02000000000000000000" pitchFamily="50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144721" y="742430"/>
            <a:ext cx="2273824" cy="2474435"/>
            <a:chOff x="3928566" y="1045779"/>
            <a:chExt cx="2169317" cy="236070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44781" y="1070622"/>
              <a:ext cx="1553102" cy="2335865"/>
            </a:xfrm>
            <a:prstGeom prst="rect">
              <a:avLst/>
            </a:prstGeom>
          </p:spPr>
        </p:pic>
        <p:sp>
          <p:nvSpPr>
            <p:cNvPr id="30" name="Text Box 3"/>
            <p:cNvSpPr txBox="1">
              <a:spLocks noChangeArrowheads="1"/>
            </p:cNvSpPr>
            <p:nvPr/>
          </p:nvSpPr>
          <p:spPr bwMode="auto">
            <a:xfrm>
              <a:off x="3928566" y="1045779"/>
              <a:ext cx="1944216" cy="227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en-US" sz="1300" dirty="0" smtClean="0">
                  <a:latin typeface="Begum Medium" panose="02000000000000000000" pitchFamily="50" charset="0"/>
                </a:rPr>
                <a:t>Gorilla</a:t>
              </a:r>
              <a:endParaRPr kumimoji="0" lang="en-GB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gum Medium" panose="02000000000000000000" pitchFamily="50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115542" y="2636911"/>
            <a:ext cx="2312442" cy="1484181"/>
            <a:chOff x="1907704" y="2852935"/>
            <a:chExt cx="2312442" cy="1484181"/>
          </a:xfrm>
        </p:grpSpPr>
        <p:pic>
          <p:nvPicPr>
            <p:cNvPr id="21" name="Picture 20" descr="Photograph of a snow leopard from the Leeds Museums and Galleries collection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7704" y="2873645"/>
              <a:ext cx="2312442" cy="1463471"/>
            </a:xfrm>
            <a:prstGeom prst="rect">
              <a:avLst/>
            </a:prstGeom>
          </p:spPr>
        </p:pic>
        <p:sp>
          <p:nvSpPr>
            <p:cNvPr id="32" name="Text Box 3"/>
            <p:cNvSpPr txBox="1">
              <a:spLocks noChangeArrowheads="1"/>
            </p:cNvSpPr>
            <p:nvPr/>
          </p:nvSpPr>
          <p:spPr bwMode="auto">
            <a:xfrm>
              <a:off x="1915890" y="2852935"/>
              <a:ext cx="1255386" cy="258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en-US" sz="1300" dirty="0" smtClean="0">
                  <a:latin typeface="Begum Medium" panose="02000000000000000000" pitchFamily="50" charset="0"/>
                </a:rPr>
                <a:t>Snow leopard</a:t>
              </a:r>
              <a:endParaRPr kumimoji="0" lang="en-GB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gum Medium" panose="02000000000000000000" pitchFamily="50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11347" y="4225120"/>
            <a:ext cx="2532661" cy="1292112"/>
            <a:chOff x="1932158" y="4439152"/>
            <a:chExt cx="2134651" cy="1089055"/>
          </a:xfrm>
        </p:grpSpPr>
        <p:pic>
          <p:nvPicPr>
            <p:cNvPr id="24" name="Picture 23" descr="Photograph of a scorpion from the Leeds Museums and Galleries collection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2158" y="4439152"/>
              <a:ext cx="2134651" cy="1089055"/>
            </a:xfrm>
            <a:prstGeom prst="rect">
              <a:avLst/>
            </a:prstGeom>
          </p:spPr>
        </p:pic>
        <p:sp>
          <p:nvSpPr>
            <p:cNvPr id="34" name="Text Box 3"/>
            <p:cNvSpPr txBox="1">
              <a:spLocks noChangeArrowheads="1"/>
            </p:cNvSpPr>
            <p:nvPr/>
          </p:nvSpPr>
          <p:spPr bwMode="auto">
            <a:xfrm>
              <a:off x="1980658" y="4502122"/>
              <a:ext cx="669687" cy="207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en-US" sz="1300" dirty="0" smtClean="0">
                  <a:latin typeface="Begum Medium" panose="02000000000000000000" pitchFamily="50" charset="0"/>
                </a:rPr>
                <a:t>Scorpion</a:t>
              </a:r>
              <a:endParaRPr kumimoji="0" lang="en-GB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gum Medium" panose="020000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232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86988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atin typeface="Begum Medium" panose="02000000000000000000" pitchFamily="50" charset="0"/>
              </a:rPr>
              <a:t>Strike a pose like…</a:t>
            </a:r>
            <a:endParaRPr lang="en-GB" sz="3200" dirty="0">
              <a:latin typeface="Begum Medium" panose="02000000000000000000" pitchFamily="50" charset="0"/>
            </a:endParaRPr>
          </a:p>
        </p:txBody>
      </p:sp>
      <p:pic>
        <p:nvPicPr>
          <p:cNvPr id="5" name="Picture 4" descr="Photograph of 2 Myanmar dancing figures from the Leeds Museums and Galleries collection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0817" y="1129349"/>
            <a:ext cx="2326808" cy="2168585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757395" y="3341779"/>
            <a:ext cx="1944216" cy="22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300" dirty="0" smtClean="0">
                <a:latin typeface="Begum Medium" panose="02000000000000000000" pitchFamily="50" charset="0"/>
              </a:rPr>
              <a:t>Myanmar dancers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gum Medium" panose="02000000000000000000" pitchFamily="50" charset="0"/>
            </a:endParaRPr>
          </a:p>
        </p:txBody>
      </p:sp>
      <p:pic>
        <p:nvPicPr>
          <p:cNvPr id="7" name="Picture 6" descr="Photograph of a sarcophagus lid from the Leeds Museums and Galleries collection. 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7316" y="1231016"/>
            <a:ext cx="1774399" cy="5070017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516214" y="6329370"/>
            <a:ext cx="2476601" cy="19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300" dirty="0" smtClean="0">
                <a:latin typeface="Begum Medium" panose="02000000000000000000" pitchFamily="50" charset="0"/>
              </a:rPr>
              <a:t>Egyptian Sarcophagus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gum Medium" panose="02000000000000000000" pitchFamily="50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308686" y="3341779"/>
            <a:ext cx="2476601" cy="19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300" dirty="0" smtClean="0">
                <a:latin typeface="Begum Medium" panose="02000000000000000000" pitchFamily="50" charset="0"/>
              </a:rPr>
              <a:t>Roman Wolf Mosaic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gum Medium" panose="02000000000000000000" pitchFamily="50" charset="0"/>
            </a:endParaRPr>
          </a:p>
        </p:txBody>
      </p:sp>
      <p:pic>
        <p:nvPicPr>
          <p:cNvPr id="1026" name="Picture 2" descr="Photograph of the skeleton of a giant deer, or Irish Elk, from the Leeds Museums and Galleries collec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380" y="3900974"/>
            <a:ext cx="3302521" cy="26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225187" y="6568408"/>
            <a:ext cx="2476601" cy="19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300" dirty="0" smtClean="0">
                <a:latin typeface="Begum Medium" panose="02000000000000000000" pitchFamily="50" charset="0"/>
              </a:rPr>
              <a:t>Giant Deer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gum Medium" panose="02000000000000000000" pitchFamily="50" charset="0"/>
            </a:endParaRPr>
          </a:p>
        </p:txBody>
      </p:sp>
      <p:pic>
        <p:nvPicPr>
          <p:cNvPr id="1027" name="Picture 3" descr="Photograph of a Roman mosaic from the Leeds Museums and Galleries collection. The mosaic depicts a wolf and Romulus and Remus.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988" y="1124744"/>
            <a:ext cx="2562917" cy="219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" name="Picture 1" descr="Photograph of a Burmantofts jug from the Leeds Museums and Galleries collection. The jug is blue and shaped like a dragon on its haunches with its mouth open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1858" y="3784500"/>
            <a:ext cx="1555703" cy="2723037"/>
          </a:xfrm>
          <a:prstGeom prst="rect">
            <a:avLst/>
          </a:prstGeom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694586" y="6568408"/>
            <a:ext cx="2004456" cy="3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300" dirty="0" smtClean="0">
                <a:latin typeface="Begum Medium" panose="02000000000000000000" pitchFamily="50" charset="0"/>
              </a:rPr>
              <a:t>Dragon-shaped Jug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gum Medium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89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3456" y="1781259"/>
            <a:ext cx="8536978" cy="1382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400" dirty="0">
              <a:solidFill>
                <a:srgbClr val="FF0000"/>
              </a:solidFill>
              <a:latin typeface="Begum Medium" panose="02000000000000000000" pitchFamily="50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7022" y="4509120"/>
            <a:ext cx="8536978" cy="2961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rgbClr val="540054"/>
              </a:solidFill>
              <a:latin typeface="Begum Medium" panose="02000000000000000000" pitchFamily="5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3E0097"/>
                </a:solidFill>
                <a:latin typeface="Begum Medium" panose="02000000000000000000" pitchFamily="50" charset="0"/>
              </a:rPr>
              <a:t>They’re subtitled so you can sing along!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3E0097"/>
                </a:solidFill>
                <a:latin typeface="Begum Medium" panose="02000000000000000000" pitchFamily="50" charset="0"/>
              </a:rPr>
              <a:t>You could create your own animal </a:t>
            </a:r>
            <a:r>
              <a:rPr lang="en-GB" sz="2400" dirty="0" smtClean="0">
                <a:solidFill>
                  <a:srgbClr val="3E0097"/>
                </a:solidFill>
                <a:latin typeface="Begum Medium" panose="02000000000000000000" pitchFamily="50" charset="0"/>
              </a:rPr>
              <a:t>songs.. do </a:t>
            </a:r>
            <a:r>
              <a:rPr lang="en-GB" sz="2400" dirty="0" err="1" smtClean="0">
                <a:solidFill>
                  <a:srgbClr val="3E0097"/>
                </a:solidFill>
                <a:latin typeface="Begum Medium" panose="02000000000000000000" pitchFamily="50" charset="0"/>
              </a:rPr>
              <a:t>do</a:t>
            </a:r>
            <a:r>
              <a:rPr lang="en-GB" sz="2400" dirty="0" smtClean="0">
                <a:solidFill>
                  <a:srgbClr val="3E0097"/>
                </a:solidFill>
                <a:latin typeface="Begum Medium" panose="02000000000000000000" pitchFamily="50" charset="0"/>
              </a:rPr>
              <a:t> </a:t>
            </a:r>
            <a:r>
              <a:rPr lang="en-GB" sz="2400" dirty="0" err="1" smtClean="0">
                <a:solidFill>
                  <a:srgbClr val="3E0097"/>
                </a:solidFill>
                <a:latin typeface="Begum Medium" panose="02000000000000000000" pitchFamily="50" charset="0"/>
              </a:rPr>
              <a:t>do</a:t>
            </a:r>
            <a:r>
              <a:rPr lang="en-GB" sz="2400" dirty="0" smtClean="0">
                <a:solidFill>
                  <a:srgbClr val="3E0097"/>
                </a:solidFill>
                <a:latin typeface="Begum Medium" panose="02000000000000000000" pitchFamily="50" charset="0"/>
              </a:rPr>
              <a:t> </a:t>
            </a:r>
            <a:r>
              <a:rPr lang="en-GB" sz="2400" dirty="0" err="1" smtClean="0">
                <a:solidFill>
                  <a:srgbClr val="3E0097"/>
                </a:solidFill>
                <a:latin typeface="Begum Medium" panose="02000000000000000000" pitchFamily="50" charset="0"/>
              </a:rPr>
              <a:t>do</a:t>
            </a:r>
            <a:r>
              <a:rPr lang="en-GB" sz="2400" dirty="0" smtClean="0">
                <a:solidFill>
                  <a:srgbClr val="3E0097"/>
                </a:solidFill>
                <a:latin typeface="Begum Medium" panose="02000000000000000000" pitchFamily="50" charset="0"/>
              </a:rPr>
              <a:t> </a:t>
            </a:r>
            <a:r>
              <a:rPr lang="en-GB" sz="2400" dirty="0" err="1" smtClean="0">
                <a:solidFill>
                  <a:srgbClr val="3E0097"/>
                </a:solidFill>
                <a:latin typeface="Begum Medium" panose="02000000000000000000" pitchFamily="50" charset="0"/>
              </a:rPr>
              <a:t>do</a:t>
            </a:r>
            <a:r>
              <a:rPr lang="en-GB" sz="2400" dirty="0" smtClean="0">
                <a:solidFill>
                  <a:srgbClr val="3E0097"/>
                </a:solidFill>
                <a:latin typeface="Begum Medium" panose="02000000000000000000" pitchFamily="50" charset="0"/>
              </a:rPr>
              <a:t> </a:t>
            </a:r>
            <a:r>
              <a:rPr lang="en-GB" sz="2400" dirty="0" err="1" smtClean="0">
                <a:solidFill>
                  <a:srgbClr val="3E0097"/>
                </a:solidFill>
                <a:latin typeface="Begum Medium" panose="02000000000000000000" pitchFamily="50" charset="0"/>
              </a:rPr>
              <a:t>do</a:t>
            </a:r>
            <a:r>
              <a:rPr lang="en-GB" sz="2400" dirty="0" smtClean="0">
                <a:solidFill>
                  <a:srgbClr val="3E0097"/>
                </a:solidFill>
                <a:latin typeface="Begum Medium" panose="02000000000000000000" pitchFamily="50" charset="0"/>
              </a:rPr>
              <a:t>!</a:t>
            </a:r>
            <a:endParaRPr lang="en-GB" sz="2400" dirty="0">
              <a:solidFill>
                <a:srgbClr val="3E0097"/>
              </a:solidFill>
              <a:latin typeface="Begum Medium" panose="02000000000000000000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540054"/>
              </a:solidFill>
              <a:latin typeface="Begum Medium" panose="02000000000000000000" pitchFamily="50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51720" y="685854"/>
            <a:ext cx="4737720" cy="1143000"/>
          </a:xfrm>
        </p:spPr>
        <p:txBody>
          <a:bodyPr>
            <a:normAutofit fontScale="90000"/>
          </a:bodyPr>
          <a:lstStyle/>
          <a:p>
            <a:r>
              <a:rPr lang="en-GB" sz="3200" dirty="0" smtClean="0">
                <a:latin typeface="Begum Medium" panose="02000000000000000000" pitchFamily="50" charset="0"/>
              </a:rPr>
              <a:t>Short Songs </a:t>
            </a:r>
            <a:br>
              <a:rPr lang="en-GB" sz="3200" dirty="0" smtClean="0">
                <a:latin typeface="Begum Medium" panose="02000000000000000000" pitchFamily="50" charset="0"/>
              </a:rPr>
            </a:br>
            <a:r>
              <a:rPr lang="en-GB" sz="3200" dirty="0" smtClean="0">
                <a:latin typeface="Begum Medium" panose="02000000000000000000" pitchFamily="50" charset="0"/>
              </a:rPr>
              <a:t>about</a:t>
            </a:r>
            <a:br>
              <a:rPr lang="en-GB" sz="3200" dirty="0" smtClean="0">
                <a:latin typeface="Begum Medium" panose="02000000000000000000" pitchFamily="50" charset="0"/>
              </a:rPr>
            </a:br>
            <a:r>
              <a:rPr lang="en-GB" sz="3200" dirty="0" smtClean="0"/>
              <a:t>Dodo Bird &amp; Kiwi </a:t>
            </a:r>
            <a:r>
              <a:rPr lang="en-GB" sz="3200" dirty="0" smtClean="0">
                <a:latin typeface="Begum Medium" panose="02000000000000000000" pitchFamily="50" charset="0"/>
              </a:rPr>
              <a:t>Bird</a:t>
            </a:r>
            <a:br>
              <a:rPr lang="en-GB" sz="3200" dirty="0" smtClean="0">
                <a:latin typeface="Begum Medium" panose="02000000000000000000" pitchFamily="50" charset="0"/>
              </a:rPr>
            </a:br>
            <a:r>
              <a:rPr lang="en-GB" sz="3200" dirty="0" smtClean="0">
                <a:latin typeface="Begum Medium" panose="02000000000000000000" pitchFamily="50" charset="0"/>
              </a:rPr>
              <a:t> </a:t>
            </a:r>
            <a:endParaRPr lang="en-GB" sz="3200" dirty="0">
              <a:latin typeface="Begum Medium" panose="02000000000000000000" pitchFamily="50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048364" y="5082753"/>
            <a:ext cx="1944216" cy="71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400" dirty="0" smtClean="0">
                <a:latin typeface="Begum Medium" panose="02000000000000000000" pitchFamily="50" charset="0"/>
              </a:rPr>
              <a:t>Length of videos: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400" dirty="0" smtClean="0">
                <a:latin typeface="Begum Medium" panose="02000000000000000000" pitchFamily="50" charset="0"/>
              </a:rPr>
              <a:t>~2 min</a:t>
            </a:r>
            <a:endParaRPr kumimoji="0" lang="en-GB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gum Medium" panose="02000000000000000000" pitchFamily="50" charset="0"/>
            </a:endParaRPr>
          </a:p>
        </p:txBody>
      </p:sp>
      <p:pic>
        <p:nvPicPr>
          <p:cNvPr id="2" name="Picture 1" descr="A brown kiwi bir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4607" y="1099138"/>
            <a:ext cx="1780908" cy="1364242"/>
          </a:xfrm>
          <a:prstGeom prst="rect">
            <a:avLst/>
          </a:prstGeom>
        </p:spPr>
      </p:pic>
      <p:pic>
        <p:nvPicPr>
          <p:cNvPr id="8" name="Picture 7" descr="The articulated bones of a dodo bird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5" y="685854"/>
            <a:ext cx="1427028" cy="1777526"/>
          </a:xfrm>
          <a:prstGeom prst="rect">
            <a:avLst/>
          </a:prstGeom>
        </p:spPr>
      </p:pic>
      <p:pic>
        <p:nvPicPr>
          <p:cNvPr id="6" name="RYbc7m89C1A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67544" y="2812591"/>
            <a:ext cx="3912151" cy="2200585"/>
          </a:xfrm>
          <a:prstGeom prst="rect">
            <a:avLst/>
          </a:prstGeom>
        </p:spPr>
      </p:pic>
      <p:pic>
        <p:nvPicPr>
          <p:cNvPr id="9" name="xQTaeIvK0X0"/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4833364" y="2782945"/>
            <a:ext cx="3912151" cy="2200585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 flipH="1">
            <a:off x="6017162" y="1702104"/>
            <a:ext cx="859861" cy="835701"/>
          </a:xfrm>
          <a:custGeom>
            <a:avLst/>
            <a:gdLst>
              <a:gd name="connsiteX0" fmla="*/ 0 w 859861"/>
              <a:gd name="connsiteY0" fmla="*/ 0 h 835701"/>
              <a:gd name="connsiteX1" fmla="*/ 272956 w 859861"/>
              <a:gd name="connsiteY1" fmla="*/ 27296 h 835701"/>
              <a:gd name="connsiteX2" fmla="*/ 313899 w 859861"/>
              <a:gd name="connsiteY2" fmla="*/ 40944 h 835701"/>
              <a:gd name="connsiteX3" fmla="*/ 436729 w 859861"/>
              <a:gd name="connsiteY3" fmla="*/ 81887 h 835701"/>
              <a:gd name="connsiteX4" fmla="*/ 532263 w 859861"/>
              <a:gd name="connsiteY4" fmla="*/ 163774 h 835701"/>
              <a:gd name="connsiteX5" fmla="*/ 559559 w 859861"/>
              <a:gd name="connsiteY5" fmla="*/ 245660 h 835701"/>
              <a:gd name="connsiteX6" fmla="*/ 573206 w 859861"/>
              <a:gd name="connsiteY6" fmla="*/ 286603 h 835701"/>
              <a:gd name="connsiteX7" fmla="*/ 559559 w 859861"/>
              <a:gd name="connsiteY7" fmla="*/ 341194 h 835701"/>
              <a:gd name="connsiteX8" fmla="*/ 409433 w 859861"/>
              <a:gd name="connsiteY8" fmla="*/ 409433 h 835701"/>
              <a:gd name="connsiteX9" fmla="*/ 286603 w 859861"/>
              <a:gd name="connsiteY9" fmla="*/ 368490 h 835701"/>
              <a:gd name="connsiteX10" fmla="*/ 272956 w 859861"/>
              <a:gd name="connsiteY10" fmla="*/ 327547 h 835701"/>
              <a:gd name="connsiteX11" fmla="*/ 286603 w 859861"/>
              <a:gd name="connsiteY11" fmla="*/ 245660 h 835701"/>
              <a:gd name="connsiteX12" fmla="*/ 327547 w 859861"/>
              <a:gd name="connsiteY12" fmla="*/ 232012 h 835701"/>
              <a:gd name="connsiteX13" fmla="*/ 368490 w 859861"/>
              <a:gd name="connsiteY13" fmla="*/ 204717 h 835701"/>
              <a:gd name="connsiteX14" fmla="*/ 559559 w 859861"/>
              <a:gd name="connsiteY14" fmla="*/ 218365 h 835701"/>
              <a:gd name="connsiteX15" fmla="*/ 600502 w 859861"/>
              <a:gd name="connsiteY15" fmla="*/ 232012 h 835701"/>
              <a:gd name="connsiteX16" fmla="*/ 641445 w 859861"/>
              <a:gd name="connsiteY16" fmla="*/ 272956 h 835701"/>
              <a:gd name="connsiteX17" fmla="*/ 682389 w 859861"/>
              <a:gd name="connsiteY17" fmla="*/ 300251 h 835701"/>
              <a:gd name="connsiteX18" fmla="*/ 777923 w 859861"/>
              <a:gd name="connsiteY18" fmla="*/ 423081 h 835701"/>
              <a:gd name="connsiteX19" fmla="*/ 791571 w 859861"/>
              <a:gd name="connsiteY19" fmla="*/ 491320 h 835701"/>
              <a:gd name="connsiteX20" fmla="*/ 764275 w 859861"/>
              <a:gd name="connsiteY20" fmla="*/ 750627 h 835701"/>
              <a:gd name="connsiteX21" fmla="*/ 832514 w 859861"/>
              <a:gd name="connsiteY21" fmla="*/ 668741 h 835701"/>
              <a:gd name="connsiteX22" fmla="*/ 859809 w 859861"/>
              <a:gd name="connsiteY22" fmla="*/ 627797 h 835701"/>
              <a:gd name="connsiteX23" fmla="*/ 832514 w 859861"/>
              <a:gd name="connsiteY23" fmla="*/ 723332 h 835701"/>
              <a:gd name="connsiteX24" fmla="*/ 777923 w 859861"/>
              <a:gd name="connsiteY24" fmla="*/ 805218 h 835701"/>
              <a:gd name="connsiteX25" fmla="*/ 696036 w 859861"/>
              <a:gd name="connsiteY25" fmla="*/ 764275 h 835701"/>
              <a:gd name="connsiteX26" fmla="*/ 614150 w 859861"/>
              <a:gd name="connsiteY26" fmla="*/ 709684 h 835701"/>
              <a:gd name="connsiteX27" fmla="*/ 655093 w 859861"/>
              <a:gd name="connsiteY27" fmla="*/ 696036 h 835701"/>
              <a:gd name="connsiteX28" fmla="*/ 696036 w 859861"/>
              <a:gd name="connsiteY28" fmla="*/ 709684 h 835701"/>
              <a:gd name="connsiteX29" fmla="*/ 777923 w 859861"/>
              <a:gd name="connsiteY29" fmla="*/ 723332 h 835701"/>
              <a:gd name="connsiteX30" fmla="*/ 764275 w 859861"/>
              <a:gd name="connsiteY30" fmla="*/ 764275 h 835701"/>
              <a:gd name="connsiteX31" fmla="*/ 682389 w 859861"/>
              <a:gd name="connsiteY31" fmla="*/ 736980 h 835701"/>
              <a:gd name="connsiteX32" fmla="*/ 818866 w 859861"/>
              <a:gd name="connsiteY32" fmla="*/ 723332 h 835701"/>
              <a:gd name="connsiteX33" fmla="*/ 832514 w 859861"/>
              <a:gd name="connsiteY33" fmla="*/ 641445 h 835701"/>
              <a:gd name="connsiteX34" fmla="*/ 859809 w 859861"/>
              <a:gd name="connsiteY34" fmla="*/ 586854 h 835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59861" h="835701">
                <a:moveTo>
                  <a:pt x="0" y="0"/>
                </a:moveTo>
                <a:cubicBezTo>
                  <a:pt x="90985" y="9099"/>
                  <a:pt x="182285" y="15469"/>
                  <a:pt x="272956" y="27296"/>
                </a:cubicBezTo>
                <a:cubicBezTo>
                  <a:pt x="287221" y="29157"/>
                  <a:pt x="300067" y="36992"/>
                  <a:pt x="313899" y="40944"/>
                </a:cubicBezTo>
                <a:cubicBezTo>
                  <a:pt x="364828" y="55495"/>
                  <a:pt x="386901" y="54204"/>
                  <a:pt x="436729" y="81887"/>
                </a:cubicBezTo>
                <a:cubicBezTo>
                  <a:pt x="476124" y="103773"/>
                  <a:pt x="501232" y="132743"/>
                  <a:pt x="532263" y="163774"/>
                </a:cubicBezTo>
                <a:lnTo>
                  <a:pt x="559559" y="245660"/>
                </a:lnTo>
                <a:lnTo>
                  <a:pt x="573206" y="286603"/>
                </a:lnTo>
                <a:cubicBezTo>
                  <a:pt x="568657" y="304800"/>
                  <a:pt x="573578" y="328732"/>
                  <a:pt x="559559" y="341194"/>
                </a:cubicBezTo>
                <a:cubicBezTo>
                  <a:pt x="522939" y="373745"/>
                  <a:pt x="458775" y="392987"/>
                  <a:pt x="409433" y="409433"/>
                </a:cubicBezTo>
                <a:cubicBezTo>
                  <a:pt x="369475" y="402774"/>
                  <a:pt x="316127" y="405395"/>
                  <a:pt x="286603" y="368490"/>
                </a:cubicBezTo>
                <a:cubicBezTo>
                  <a:pt x="277616" y="357257"/>
                  <a:pt x="277505" y="341195"/>
                  <a:pt x="272956" y="327547"/>
                </a:cubicBezTo>
                <a:cubicBezTo>
                  <a:pt x="277505" y="300251"/>
                  <a:pt x="272874" y="269686"/>
                  <a:pt x="286603" y="245660"/>
                </a:cubicBezTo>
                <a:cubicBezTo>
                  <a:pt x="293741" y="233169"/>
                  <a:pt x="314680" y="238446"/>
                  <a:pt x="327547" y="232012"/>
                </a:cubicBezTo>
                <a:cubicBezTo>
                  <a:pt x="342218" y="224677"/>
                  <a:pt x="354842" y="213815"/>
                  <a:pt x="368490" y="204717"/>
                </a:cubicBezTo>
                <a:cubicBezTo>
                  <a:pt x="432180" y="209266"/>
                  <a:pt x="496144" y="210905"/>
                  <a:pt x="559559" y="218365"/>
                </a:cubicBezTo>
                <a:cubicBezTo>
                  <a:pt x="573846" y="220046"/>
                  <a:pt x="588532" y="224032"/>
                  <a:pt x="600502" y="232012"/>
                </a:cubicBezTo>
                <a:cubicBezTo>
                  <a:pt x="616561" y="242718"/>
                  <a:pt x="626618" y="260600"/>
                  <a:pt x="641445" y="272956"/>
                </a:cubicBezTo>
                <a:cubicBezTo>
                  <a:pt x="654046" y="283457"/>
                  <a:pt x="668741" y="291153"/>
                  <a:pt x="682389" y="300251"/>
                </a:cubicBezTo>
                <a:cubicBezTo>
                  <a:pt x="747686" y="398197"/>
                  <a:pt x="713783" y="358941"/>
                  <a:pt x="777923" y="423081"/>
                </a:cubicBezTo>
                <a:cubicBezTo>
                  <a:pt x="782472" y="445827"/>
                  <a:pt x="791571" y="468123"/>
                  <a:pt x="791571" y="491320"/>
                </a:cubicBezTo>
                <a:cubicBezTo>
                  <a:pt x="791571" y="881807"/>
                  <a:pt x="800734" y="896462"/>
                  <a:pt x="764275" y="750627"/>
                </a:cubicBezTo>
                <a:cubicBezTo>
                  <a:pt x="832054" y="648961"/>
                  <a:pt x="744935" y="773838"/>
                  <a:pt x="832514" y="668741"/>
                </a:cubicBezTo>
                <a:cubicBezTo>
                  <a:pt x="843015" y="656140"/>
                  <a:pt x="850711" y="641445"/>
                  <a:pt x="859809" y="627797"/>
                </a:cubicBezTo>
                <a:cubicBezTo>
                  <a:pt x="856596" y="640650"/>
                  <a:pt x="841415" y="707311"/>
                  <a:pt x="832514" y="723332"/>
                </a:cubicBezTo>
                <a:cubicBezTo>
                  <a:pt x="816582" y="752009"/>
                  <a:pt x="777923" y="805218"/>
                  <a:pt x="777923" y="805218"/>
                </a:cubicBezTo>
                <a:cubicBezTo>
                  <a:pt x="736887" y="791540"/>
                  <a:pt x="731313" y="793672"/>
                  <a:pt x="696036" y="764275"/>
                </a:cubicBezTo>
                <a:cubicBezTo>
                  <a:pt x="627882" y="707480"/>
                  <a:pt x="686103" y="733669"/>
                  <a:pt x="614150" y="709684"/>
                </a:cubicBezTo>
                <a:cubicBezTo>
                  <a:pt x="627798" y="705135"/>
                  <a:pt x="640707" y="696036"/>
                  <a:pt x="655093" y="696036"/>
                </a:cubicBezTo>
                <a:cubicBezTo>
                  <a:pt x="669479" y="696036"/>
                  <a:pt x="681993" y="706563"/>
                  <a:pt x="696036" y="709684"/>
                </a:cubicBezTo>
                <a:cubicBezTo>
                  <a:pt x="723049" y="715687"/>
                  <a:pt x="750627" y="718783"/>
                  <a:pt x="777923" y="723332"/>
                </a:cubicBezTo>
                <a:cubicBezTo>
                  <a:pt x="773374" y="736980"/>
                  <a:pt x="778516" y="762240"/>
                  <a:pt x="764275" y="764275"/>
                </a:cubicBezTo>
                <a:cubicBezTo>
                  <a:pt x="735792" y="768344"/>
                  <a:pt x="659372" y="754243"/>
                  <a:pt x="682389" y="736980"/>
                </a:cubicBezTo>
                <a:cubicBezTo>
                  <a:pt x="718964" y="709549"/>
                  <a:pt x="773374" y="727881"/>
                  <a:pt x="818866" y="723332"/>
                </a:cubicBezTo>
                <a:cubicBezTo>
                  <a:pt x="823415" y="696036"/>
                  <a:pt x="823763" y="667697"/>
                  <a:pt x="832514" y="641445"/>
                </a:cubicBezTo>
                <a:cubicBezTo>
                  <a:pt x="862332" y="551989"/>
                  <a:pt x="859809" y="629310"/>
                  <a:pt x="859809" y="5868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>
            <a:off x="2033923" y="1702103"/>
            <a:ext cx="859861" cy="835701"/>
          </a:xfrm>
          <a:custGeom>
            <a:avLst/>
            <a:gdLst>
              <a:gd name="connsiteX0" fmla="*/ 0 w 859861"/>
              <a:gd name="connsiteY0" fmla="*/ 0 h 835701"/>
              <a:gd name="connsiteX1" fmla="*/ 272956 w 859861"/>
              <a:gd name="connsiteY1" fmla="*/ 27296 h 835701"/>
              <a:gd name="connsiteX2" fmla="*/ 313899 w 859861"/>
              <a:gd name="connsiteY2" fmla="*/ 40944 h 835701"/>
              <a:gd name="connsiteX3" fmla="*/ 436729 w 859861"/>
              <a:gd name="connsiteY3" fmla="*/ 81887 h 835701"/>
              <a:gd name="connsiteX4" fmla="*/ 532263 w 859861"/>
              <a:gd name="connsiteY4" fmla="*/ 163774 h 835701"/>
              <a:gd name="connsiteX5" fmla="*/ 559559 w 859861"/>
              <a:gd name="connsiteY5" fmla="*/ 245660 h 835701"/>
              <a:gd name="connsiteX6" fmla="*/ 573206 w 859861"/>
              <a:gd name="connsiteY6" fmla="*/ 286603 h 835701"/>
              <a:gd name="connsiteX7" fmla="*/ 559559 w 859861"/>
              <a:gd name="connsiteY7" fmla="*/ 341194 h 835701"/>
              <a:gd name="connsiteX8" fmla="*/ 409433 w 859861"/>
              <a:gd name="connsiteY8" fmla="*/ 409433 h 835701"/>
              <a:gd name="connsiteX9" fmla="*/ 286603 w 859861"/>
              <a:gd name="connsiteY9" fmla="*/ 368490 h 835701"/>
              <a:gd name="connsiteX10" fmla="*/ 272956 w 859861"/>
              <a:gd name="connsiteY10" fmla="*/ 327547 h 835701"/>
              <a:gd name="connsiteX11" fmla="*/ 286603 w 859861"/>
              <a:gd name="connsiteY11" fmla="*/ 245660 h 835701"/>
              <a:gd name="connsiteX12" fmla="*/ 327547 w 859861"/>
              <a:gd name="connsiteY12" fmla="*/ 232012 h 835701"/>
              <a:gd name="connsiteX13" fmla="*/ 368490 w 859861"/>
              <a:gd name="connsiteY13" fmla="*/ 204717 h 835701"/>
              <a:gd name="connsiteX14" fmla="*/ 559559 w 859861"/>
              <a:gd name="connsiteY14" fmla="*/ 218365 h 835701"/>
              <a:gd name="connsiteX15" fmla="*/ 600502 w 859861"/>
              <a:gd name="connsiteY15" fmla="*/ 232012 h 835701"/>
              <a:gd name="connsiteX16" fmla="*/ 641445 w 859861"/>
              <a:gd name="connsiteY16" fmla="*/ 272956 h 835701"/>
              <a:gd name="connsiteX17" fmla="*/ 682389 w 859861"/>
              <a:gd name="connsiteY17" fmla="*/ 300251 h 835701"/>
              <a:gd name="connsiteX18" fmla="*/ 777923 w 859861"/>
              <a:gd name="connsiteY18" fmla="*/ 423081 h 835701"/>
              <a:gd name="connsiteX19" fmla="*/ 791571 w 859861"/>
              <a:gd name="connsiteY19" fmla="*/ 491320 h 835701"/>
              <a:gd name="connsiteX20" fmla="*/ 764275 w 859861"/>
              <a:gd name="connsiteY20" fmla="*/ 750627 h 835701"/>
              <a:gd name="connsiteX21" fmla="*/ 832514 w 859861"/>
              <a:gd name="connsiteY21" fmla="*/ 668741 h 835701"/>
              <a:gd name="connsiteX22" fmla="*/ 859809 w 859861"/>
              <a:gd name="connsiteY22" fmla="*/ 627797 h 835701"/>
              <a:gd name="connsiteX23" fmla="*/ 832514 w 859861"/>
              <a:gd name="connsiteY23" fmla="*/ 723332 h 835701"/>
              <a:gd name="connsiteX24" fmla="*/ 777923 w 859861"/>
              <a:gd name="connsiteY24" fmla="*/ 805218 h 835701"/>
              <a:gd name="connsiteX25" fmla="*/ 696036 w 859861"/>
              <a:gd name="connsiteY25" fmla="*/ 764275 h 835701"/>
              <a:gd name="connsiteX26" fmla="*/ 614150 w 859861"/>
              <a:gd name="connsiteY26" fmla="*/ 709684 h 835701"/>
              <a:gd name="connsiteX27" fmla="*/ 655093 w 859861"/>
              <a:gd name="connsiteY27" fmla="*/ 696036 h 835701"/>
              <a:gd name="connsiteX28" fmla="*/ 696036 w 859861"/>
              <a:gd name="connsiteY28" fmla="*/ 709684 h 835701"/>
              <a:gd name="connsiteX29" fmla="*/ 777923 w 859861"/>
              <a:gd name="connsiteY29" fmla="*/ 723332 h 835701"/>
              <a:gd name="connsiteX30" fmla="*/ 764275 w 859861"/>
              <a:gd name="connsiteY30" fmla="*/ 764275 h 835701"/>
              <a:gd name="connsiteX31" fmla="*/ 682389 w 859861"/>
              <a:gd name="connsiteY31" fmla="*/ 736980 h 835701"/>
              <a:gd name="connsiteX32" fmla="*/ 818866 w 859861"/>
              <a:gd name="connsiteY32" fmla="*/ 723332 h 835701"/>
              <a:gd name="connsiteX33" fmla="*/ 832514 w 859861"/>
              <a:gd name="connsiteY33" fmla="*/ 641445 h 835701"/>
              <a:gd name="connsiteX34" fmla="*/ 859809 w 859861"/>
              <a:gd name="connsiteY34" fmla="*/ 586854 h 835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59861" h="835701">
                <a:moveTo>
                  <a:pt x="0" y="0"/>
                </a:moveTo>
                <a:cubicBezTo>
                  <a:pt x="90985" y="9099"/>
                  <a:pt x="182285" y="15469"/>
                  <a:pt x="272956" y="27296"/>
                </a:cubicBezTo>
                <a:cubicBezTo>
                  <a:pt x="287221" y="29157"/>
                  <a:pt x="300067" y="36992"/>
                  <a:pt x="313899" y="40944"/>
                </a:cubicBezTo>
                <a:cubicBezTo>
                  <a:pt x="364828" y="55495"/>
                  <a:pt x="386901" y="54204"/>
                  <a:pt x="436729" y="81887"/>
                </a:cubicBezTo>
                <a:cubicBezTo>
                  <a:pt x="476124" y="103773"/>
                  <a:pt x="501232" y="132743"/>
                  <a:pt x="532263" y="163774"/>
                </a:cubicBezTo>
                <a:lnTo>
                  <a:pt x="559559" y="245660"/>
                </a:lnTo>
                <a:lnTo>
                  <a:pt x="573206" y="286603"/>
                </a:lnTo>
                <a:cubicBezTo>
                  <a:pt x="568657" y="304800"/>
                  <a:pt x="573578" y="328732"/>
                  <a:pt x="559559" y="341194"/>
                </a:cubicBezTo>
                <a:cubicBezTo>
                  <a:pt x="522939" y="373745"/>
                  <a:pt x="458775" y="392987"/>
                  <a:pt x="409433" y="409433"/>
                </a:cubicBezTo>
                <a:cubicBezTo>
                  <a:pt x="369475" y="402774"/>
                  <a:pt x="316127" y="405395"/>
                  <a:pt x="286603" y="368490"/>
                </a:cubicBezTo>
                <a:cubicBezTo>
                  <a:pt x="277616" y="357257"/>
                  <a:pt x="277505" y="341195"/>
                  <a:pt x="272956" y="327547"/>
                </a:cubicBezTo>
                <a:cubicBezTo>
                  <a:pt x="277505" y="300251"/>
                  <a:pt x="272874" y="269686"/>
                  <a:pt x="286603" y="245660"/>
                </a:cubicBezTo>
                <a:cubicBezTo>
                  <a:pt x="293741" y="233169"/>
                  <a:pt x="314680" y="238446"/>
                  <a:pt x="327547" y="232012"/>
                </a:cubicBezTo>
                <a:cubicBezTo>
                  <a:pt x="342218" y="224677"/>
                  <a:pt x="354842" y="213815"/>
                  <a:pt x="368490" y="204717"/>
                </a:cubicBezTo>
                <a:cubicBezTo>
                  <a:pt x="432180" y="209266"/>
                  <a:pt x="496144" y="210905"/>
                  <a:pt x="559559" y="218365"/>
                </a:cubicBezTo>
                <a:cubicBezTo>
                  <a:pt x="573846" y="220046"/>
                  <a:pt x="588532" y="224032"/>
                  <a:pt x="600502" y="232012"/>
                </a:cubicBezTo>
                <a:cubicBezTo>
                  <a:pt x="616561" y="242718"/>
                  <a:pt x="626618" y="260600"/>
                  <a:pt x="641445" y="272956"/>
                </a:cubicBezTo>
                <a:cubicBezTo>
                  <a:pt x="654046" y="283457"/>
                  <a:pt x="668741" y="291153"/>
                  <a:pt x="682389" y="300251"/>
                </a:cubicBezTo>
                <a:cubicBezTo>
                  <a:pt x="747686" y="398197"/>
                  <a:pt x="713783" y="358941"/>
                  <a:pt x="777923" y="423081"/>
                </a:cubicBezTo>
                <a:cubicBezTo>
                  <a:pt x="782472" y="445827"/>
                  <a:pt x="791571" y="468123"/>
                  <a:pt x="791571" y="491320"/>
                </a:cubicBezTo>
                <a:cubicBezTo>
                  <a:pt x="791571" y="881807"/>
                  <a:pt x="800734" y="896462"/>
                  <a:pt x="764275" y="750627"/>
                </a:cubicBezTo>
                <a:cubicBezTo>
                  <a:pt x="832054" y="648961"/>
                  <a:pt x="744935" y="773838"/>
                  <a:pt x="832514" y="668741"/>
                </a:cubicBezTo>
                <a:cubicBezTo>
                  <a:pt x="843015" y="656140"/>
                  <a:pt x="850711" y="641445"/>
                  <a:pt x="859809" y="627797"/>
                </a:cubicBezTo>
                <a:cubicBezTo>
                  <a:pt x="856596" y="640650"/>
                  <a:pt x="841415" y="707311"/>
                  <a:pt x="832514" y="723332"/>
                </a:cubicBezTo>
                <a:cubicBezTo>
                  <a:pt x="816582" y="752009"/>
                  <a:pt x="777923" y="805218"/>
                  <a:pt x="777923" y="805218"/>
                </a:cubicBezTo>
                <a:cubicBezTo>
                  <a:pt x="736887" y="791540"/>
                  <a:pt x="731313" y="793672"/>
                  <a:pt x="696036" y="764275"/>
                </a:cubicBezTo>
                <a:cubicBezTo>
                  <a:pt x="627882" y="707480"/>
                  <a:pt x="686103" y="733669"/>
                  <a:pt x="614150" y="709684"/>
                </a:cubicBezTo>
                <a:cubicBezTo>
                  <a:pt x="627798" y="705135"/>
                  <a:pt x="640707" y="696036"/>
                  <a:pt x="655093" y="696036"/>
                </a:cubicBezTo>
                <a:cubicBezTo>
                  <a:pt x="669479" y="696036"/>
                  <a:pt x="681993" y="706563"/>
                  <a:pt x="696036" y="709684"/>
                </a:cubicBezTo>
                <a:cubicBezTo>
                  <a:pt x="723049" y="715687"/>
                  <a:pt x="750627" y="718783"/>
                  <a:pt x="777923" y="723332"/>
                </a:cubicBezTo>
                <a:cubicBezTo>
                  <a:pt x="773374" y="736980"/>
                  <a:pt x="778516" y="762240"/>
                  <a:pt x="764275" y="764275"/>
                </a:cubicBezTo>
                <a:cubicBezTo>
                  <a:pt x="735792" y="768344"/>
                  <a:pt x="659372" y="754243"/>
                  <a:pt x="682389" y="736980"/>
                </a:cubicBezTo>
                <a:cubicBezTo>
                  <a:pt x="718964" y="709549"/>
                  <a:pt x="773374" y="727881"/>
                  <a:pt x="818866" y="723332"/>
                </a:cubicBezTo>
                <a:cubicBezTo>
                  <a:pt x="823415" y="696036"/>
                  <a:pt x="823763" y="667697"/>
                  <a:pt x="832514" y="641445"/>
                </a:cubicBezTo>
                <a:cubicBezTo>
                  <a:pt x="862332" y="551989"/>
                  <a:pt x="859809" y="629310"/>
                  <a:pt x="859809" y="5868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72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4737720" cy="1143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Begum Medium" panose="02000000000000000000" pitchFamily="50" charset="0"/>
              </a:rPr>
              <a:t>Be a tour guide…</a:t>
            </a:r>
            <a:endParaRPr lang="en-GB" sz="3200" dirty="0">
              <a:latin typeface="Begum Medium" panose="02000000000000000000" pitchFamily="50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30195" y="1844824"/>
            <a:ext cx="8536978" cy="2961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latin typeface="Begum Medium" panose="02000000000000000000" pitchFamily="50" charset="0"/>
              </a:rPr>
              <a:t>For example:</a:t>
            </a:r>
          </a:p>
          <a:p>
            <a:r>
              <a:rPr lang="en-GB" sz="2800" dirty="0" smtClean="0">
                <a:solidFill>
                  <a:srgbClr val="3E0097"/>
                </a:solidFill>
                <a:latin typeface="Begum Medium" panose="02000000000000000000" pitchFamily="50" charset="0"/>
              </a:rPr>
              <a:t>“Hello. My name is _____ and welcome to my tour. Look at this amazing ancient object. Can you guess what animal it is shaped like? </a:t>
            </a:r>
          </a:p>
          <a:p>
            <a:endParaRPr lang="en-GB" sz="2800" dirty="0">
              <a:solidFill>
                <a:srgbClr val="3E0097"/>
              </a:solidFill>
              <a:latin typeface="Begum Medium" panose="02000000000000000000" pitchFamily="50" charset="0"/>
            </a:endParaRPr>
          </a:p>
          <a:p>
            <a:r>
              <a:rPr lang="en-GB" sz="2800" dirty="0" smtClean="0">
                <a:solidFill>
                  <a:srgbClr val="3E0097"/>
                </a:solidFill>
                <a:latin typeface="Begum Medium" panose="02000000000000000000" pitchFamily="50" charset="0"/>
              </a:rPr>
              <a:t>…Maybe it’s a duck! Does anyone have anything like this at home? …Thanks for listening!” </a:t>
            </a:r>
            <a:endParaRPr lang="en-GB" sz="2800" dirty="0">
              <a:solidFill>
                <a:srgbClr val="3E0097"/>
              </a:solidFill>
              <a:latin typeface="Begum Medium" panose="02000000000000000000" pitchFamily="50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95536" y="5247456"/>
            <a:ext cx="8536978" cy="1382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atin typeface="Begum Medium" panose="02000000000000000000" pitchFamily="50" charset="0"/>
              </a:rPr>
              <a:t>Continue onto the next slide for some museum objects you could do a tour about…</a:t>
            </a:r>
            <a:endParaRPr lang="en-GB" sz="2400" dirty="0">
              <a:latin typeface="Begum Medium" panose="02000000000000000000" pitchFamily="50" charset="0"/>
            </a:endParaRPr>
          </a:p>
        </p:txBody>
      </p:sp>
      <p:pic>
        <p:nvPicPr>
          <p:cNvPr id="3" name="Picture 2" descr="Photograph of an Ancient Greek flask, in a shape which may resemble a duck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195" y="239878"/>
            <a:ext cx="2283890" cy="165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5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85996"/>
            <a:ext cx="4737720" cy="1143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Begum Medium" panose="02000000000000000000" pitchFamily="50" charset="0"/>
              </a:rPr>
              <a:t>Be a tour guide…</a:t>
            </a:r>
            <a:endParaRPr lang="en-GB" sz="3200" dirty="0">
              <a:latin typeface="Begum Medium" panose="02000000000000000000" pitchFamily="50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68115" y="5444954"/>
            <a:ext cx="8536978" cy="1382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>
                <a:latin typeface="Begum Medium" panose="02000000000000000000" pitchFamily="50" charset="0"/>
              </a:rPr>
              <a:t>Be confident! Say something interesting about the object… A child once told me a sculpture reminded them of a biscuit! It was a fun way to describe it! </a:t>
            </a:r>
          </a:p>
          <a:p>
            <a:r>
              <a:rPr lang="en-GB" sz="2000" dirty="0" smtClean="0">
                <a:latin typeface="Begum Medium" panose="02000000000000000000" pitchFamily="50" charset="0"/>
              </a:rPr>
              <a:t>You don’t need to know what the object is, just say what you see!</a:t>
            </a:r>
            <a:endParaRPr lang="en-GB" sz="2000" dirty="0">
              <a:latin typeface="Begum Medium" panose="02000000000000000000" pitchFamily="50" charset="0"/>
            </a:endParaRPr>
          </a:p>
        </p:txBody>
      </p:sp>
      <p:pic>
        <p:nvPicPr>
          <p:cNvPr id="2050" name="Picture 2" descr="Photograph of a gold coin from the Leeds Museums and Galleries collection. The picture on the coin is of a lady wearing a veil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42221">
            <a:off x="6172728" y="895130"/>
            <a:ext cx="1705861" cy="163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51" name="Picture 3" descr="Photograph of an Ancient Greek flask from the Leeds Museums and Galleries collection. It is shaped like a bull.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82052">
            <a:off x="295155" y="338470"/>
            <a:ext cx="2211324" cy="1880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392312" y="183758"/>
            <a:ext cx="840053" cy="61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gum Medium" panose="02000000000000000000" pitchFamily="50" charset="0"/>
              </a:rPr>
              <a:t>1.</a:t>
            </a:r>
          </a:p>
        </p:txBody>
      </p:sp>
      <p:pic>
        <p:nvPicPr>
          <p:cNvPr id="6" name="Picture 5" descr="Photograph of 2 Grey Langurs from the Leeds Museums and Galleries collection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73190">
            <a:off x="7160279" y="2553626"/>
            <a:ext cx="1664456" cy="2523174"/>
          </a:xfrm>
          <a:prstGeom prst="rect">
            <a:avLst/>
          </a:prstGeom>
        </p:spPr>
      </p:pic>
      <p:pic>
        <p:nvPicPr>
          <p:cNvPr id="7" name="Picture 6" descr="Photograph of a red and orange Chinese dragon puppet from the Leeds Museums and Galleries collection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56364">
            <a:off x="2858219" y="1291808"/>
            <a:ext cx="2597969" cy="1795227"/>
          </a:xfrm>
          <a:prstGeom prst="rect">
            <a:avLst/>
          </a:prstGeom>
        </p:spPr>
      </p:pic>
      <p:pic>
        <p:nvPicPr>
          <p:cNvPr id="8" name="Picture 7" descr="Roman mosaic from the Leeds Museums and Galleries collection. The mosaic depicts a wolf and Romulus and Remus.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74484">
            <a:off x="4864932" y="2709780"/>
            <a:ext cx="2276328" cy="2276329"/>
          </a:xfrm>
          <a:prstGeom prst="rect">
            <a:avLst/>
          </a:prstGeom>
        </p:spPr>
      </p:pic>
      <p:pic>
        <p:nvPicPr>
          <p:cNvPr id="4" name="Picture 3" descr="Model of an ornate-looking bus from the Leeds Museums and Galleries collection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6688">
            <a:off x="2030956" y="3446610"/>
            <a:ext cx="2717563" cy="1823473"/>
          </a:xfrm>
          <a:prstGeom prst="rect">
            <a:avLst/>
          </a:prstGeom>
        </p:spPr>
      </p:pic>
      <p:pic>
        <p:nvPicPr>
          <p:cNvPr id="12" name="Picture 11" descr="Photograph of an elephant mask from the Leeds Museums and Galleries collection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74030">
            <a:off x="646876" y="2264787"/>
            <a:ext cx="1577388" cy="2736285"/>
          </a:xfrm>
          <a:prstGeom prst="rect">
            <a:avLst/>
          </a:prstGeom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699227" y="1254942"/>
            <a:ext cx="840053" cy="61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gum Medium" panose="02000000000000000000" pitchFamily="50" charset="0"/>
              </a:rPr>
              <a:t>2.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7463380" y="1100296"/>
            <a:ext cx="840053" cy="61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gum Medium" panose="02000000000000000000" pitchFamily="50" charset="0"/>
              </a:rPr>
              <a:t>3.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940011" y="2601350"/>
            <a:ext cx="840053" cy="61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gum Medium" panose="02000000000000000000" pitchFamily="50" charset="0"/>
              </a:rPr>
              <a:t>4.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4015815" y="3326980"/>
            <a:ext cx="840053" cy="61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gum Medium" panose="02000000000000000000" pitchFamily="50" charset="0"/>
              </a:rPr>
              <a:t>5.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5583069" y="4953097"/>
            <a:ext cx="840053" cy="61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gum Medium" panose="02000000000000000000" pitchFamily="50" charset="0"/>
              </a:rPr>
              <a:t>6.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8438611" y="2720152"/>
            <a:ext cx="840053" cy="61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gum Medium" panose="02000000000000000000" pitchFamily="50" charset="0"/>
              </a:rPr>
              <a:t>7.</a:t>
            </a:r>
          </a:p>
        </p:txBody>
      </p:sp>
    </p:spTree>
    <p:extLst>
      <p:ext uri="{BB962C8B-B14F-4D97-AF65-F5344CB8AC3E}">
        <p14:creationId xmlns:p14="http://schemas.microsoft.com/office/powerpoint/2010/main" val="223865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20751" y="4581128"/>
            <a:ext cx="8823249" cy="2961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>
                <a:latin typeface="Begum Medium" panose="02000000000000000000" pitchFamily="50" charset="0"/>
              </a:rPr>
              <a:t>You could: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Begum Medium" panose="02000000000000000000" pitchFamily="50" charset="0"/>
              </a:rPr>
              <a:t>Think up animal actions when you meet a new character in the story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Begum Medium" panose="02000000000000000000" pitchFamily="50" charset="0"/>
              </a:rPr>
              <a:t>Write your own story about 125,000 year old hippo bones that were   found in Leeds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Begum Medium" panose="02000000000000000000" pitchFamily="50" charset="0"/>
              </a:rPr>
              <a:t>Draw your own characters for the story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540054"/>
              </a:solidFill>
              <a:latin typeface="Begum Medium" panose="02000000000000000000" pitchFamily="50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5961856" cy="1326780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Begum Medium" panose="02000000000000000000" pitchFamily="50" charset="0"/>
              </a:rPr>
              <a:t>Watch an Animation about the </a:t>
            </a:r>
            <a:r>
              <a:rPr lang="en-GB" sz="3200" dirty="0" err="1" smtClean="0">
                <a:latin typeface="Begum Medium" panose="02000000000000000000" pitchFamily="50" charset="0"/>
              </a:rPr>
              <a:t>Armley</a:t>
            </a:r>
            <a:r>
              <a:rPr lang="en-GB" sz="3200" dirty="0" smtClean="0">
                <a:latin typeface="Begum Medium" panose="02000000000000000000" pitchFamily="50" charset="0"/>
              </a:rPr>
              <a:t> Hippo &amp; Friends</a:t>
            </a:r>
            <a:endParaRPr lang="en-GB" sz="3200" dirty="0">
              <a:latin typeface="Begum Medium" panose="02000000000000000000" pitchFamily="50" charset="0"/>
            </a:endParaRPr>
          </a:p>
        </p:txBody>
      </p:sp>
      <p:pic>
        <p:nvPicPr>
          <p:cNvPr id="2" name="MC8yP-6mii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32377" y="1443412"/>
            <a:ext cx="6212926" cy="3494771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365504" y="3867018"/>
            <a:ext cx="1944216" cy="71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400" dirty="0" smtClean="0">
                <a:latin typeface="Begum Medium" panose="02000000000000000000" pitchFamily="50" charset="0"/>
              </a:rPr>
              <a:t>Length of video: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400" dirty="0" smtClean="0">
                <a:latin typeface="Begum Medium" panose="02000000000000000000" pitchFamily="50" charset="0"/>
              </a:rPr>
              <a:t>~5 min</a:t>
            </a:r>
            <a:endParaRPr kumimoji="0" lang="en-GB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gum Medium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0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1194</TotalTime>
  <Words>513</Words>
  <Application>Microsoft Office PowerPoint</Application>
  <PresentationFormat>On-screen Show (4:3)</PresentationFormat>
  <Paragraphs>90</Paragraphs>
  <Slides>11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Begum Medium</vt:lpstr>
      <vt:lpstr>Calibri</vt:lpstr>
      <vt:lpstr>Office Theme</vt:lpstr>
      <vt:lpstr>Activities for a  Socially Distanced  Classroom</vt:lpstr>
      <vt:lpstr>Pull a face like…</vt:lpstr>
      <vt:lpstr>Pull a face like…</vt:lpstr>
      <vt:lpstr>Strike a pose like…</vt:lpstr>
      <vt:lpstr>PowerPoint Presentation</vt:lpstr>
      <vt:lpstr>Short Songs  about Dodo Bird &amp; Kiwi Bird  </vt:lpstr>
      <vt:lpstr>Be a tour guide…</vt:lpstr>
      <vt:lpstr>Be a tour guide…</vt:lpstr>
      <vt:lpstr>Watch an Animation about the Armley Hippo &amp; Friends</vt:lpstr>
      <vt:lpstr>Other Activity Ideas…</vt:lpstr>
      <vt:lpstr>Get in touch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Rory Saturday!!</dc:title>
  <dc:creator>Ella</dc:creator>
  <cp:lastModifiedBy>Haigh, Natalie</cp:lastModifiedBy>
  <cp:revision>154</cp:revision>
  <dcterms:created xsi:type="dcterms:W3CDTF">2020-04-22T11:32:24Z</dcterms:created>
  <dcterms:modified xsi:type="dcterms:W3CDTF">2020-06-11T11:12:36Z</dcterms:modified>
</cp:coreProperties>
</file>