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6" r:id="rId2"/>
    <p:sldId id="268" r:id="rId3"/>
    <p:sldId id="257" r:id="rId4"/>
    <p:sldId id="258" r:id="rId5"/>
    <p:sldId id="259" r:id="rId6"/>
    <p:sldId id="260" r:id="rId7"/>
    <p:sldId id="261" r:id="rId8"/>
    <p:sldId id="262" r:id="rId9"/>
    <p:sldId id="263" r:id="rId10"/>
    <p:sldId id="264" r:id="rId1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5559"/>
    <a:srgbClr val="56968B"/>
    <a:srgbClr val="00A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90" d="100"/>
          <a:sy n="90" d="100"/>
        </p:scale>
        <p:origin x="624"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1F3590-5422-4A1D-97EB-EF76FA3DBD9E}"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B12A2-26B9-4DA1-9171-68F0650D6A75}" type="slidenum">
              <a:rPr lang="en-GB" smtClean="0"/>
              <a:t>‹#›</a:t>
            </a:fld>
            <a:endParaRPr lang="en-GB"/>
          </a:p>
        </p:txBody>
      </p:sp>
    </p:spTree>
    <p:extLst>
      <p:ext uri="{BB962C8B-B14F-4D97-AF65-F5344CB8AC3E}">
        <p14:creationId xmlns:p14="http://schemas.microsoft.com/office/powerpoint/2010/main" val="1581982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F3590-5422-4A1D-97EB-EF76FA3DBD9E}"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B12A2-26B9-4DA1-9171-68F0650D6A75}" type="slidenum">
              <a:rPr lang="en-GB" smtClean="0"/>
              <a:t>‹#›</a:t>
            </a:fld>
            <a:endParaRPr lang="en-GB"/>
          </a:p>
        </p:txBody>
      </p:sp>
    </p:spTree>
    <p:extLst>
      <p:ext uri="{BB962C8B-B14F-4D97-AF65-F5344CB8AC3E}">
        <p14:creationId xmlns:p14="http://schemas.microsoft.com/office/powerpoint/2010/main" val="2915743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F3590-5422-4A1D-97EB-EF76FA3DBD9E}"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B12A2-26B9-4DA1-9171-68F0650D6A75}" type="slidenum">
              <a:rPr lang="en-GB" smtClean="0"/>
              <a:t>‹#›</a:t>
            </a:fld>
            <a:endParaRPr lang="en-GB"/>
          </a:p>
        </p:txBody>
      </p:sp>
    </p:spTree>
    <p:extLst>
      <p:ext uri="{BB962C8B-B14F-4D97-AF65-F5344CB8AC3E}">
        <p14:creationId xmlns:p14="http://schemas.microsoft.com/office/powerpoint/2010/main" val="3710334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1F3590-5422-4A1D-97EB-EF76FA3DBD9E}"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B12A2-26B9-4DA1-9171-68F0650D6A75}" type="slidenum">
              <a:rPr lang="en-GB" smtClean="0"/>
              <a:t>‹#›</a:t>
            </a:fld>
            <a:endParaRPr lang="en-GB"/>
          </a:p>
        </p:txBody>
      </p:sp>
    </p:spTree>
    <p:extLst>
      <p:ext uri="{BB962C8B-B14F-4D97-AF65-F5344CB8AC3E}">
        <p14:creationId xmlns:p14="http://schemas.microsoft.com/office/powerpoint/2010/main" val="1448841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1F3590-5422-4A1D-97EB-EF76FA3DBD9E}" type="datetimeFigureOut">
              <a:rPr lang="en-GB" smtClean="0"/>
              <a:t>06/10/2021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B12A2-26B9-4DA1-9171-68F0650D6A75}" type="slidenum">
              <a:rPr lang="en-GB" smtClean="0"/>
              <a:t>‹#›</a:t>
            </a:fld>
            <a:endParaRPr lang="en-GB"/>
          </a:p>
        </p:txBody>
      </p:sp>
    </p:spTree>
    <p:extLst>
      <p:ext uri="{BB962C8B-B14F-4D97-AF65-F5344CB8AC3E}">
        <p14:creationId xmlns:p14="http://schemas.microsoft.com/office/powerpoint/2010/main" val="2572860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1F3590-5422-4A1D-97EB-EF76FA3DBD9E}"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B12A2-26B9-4DA1-9171-68F0650D6A75}" type="slidenum">
              <a:rPr lang="en-GB" smtClean="0"/>
              <a:t>‹#›</a:t>
            </a:fld>
            <a:endParaRPr lang="en-GB"/>
          </a:p>
        </p:txBody>
      </p:sp>
    </p:spTree>
    <p:extLst>
      <p:ext uri="{BB962C8B-B14F-4D97-AF65-F5344CB8AC3E}">
        <p14:creationId xmlns:p14="http://schemas.microsoft.com/office/powerpoint/2010/main" val="1879382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1F3590-5422-4A1D-97EB-EF76FA3DBD9E}" type="datetimeFigureOut">
              <a:rPr lang="en-GB" smtClean="0"/>
              <a:t>06/10/2021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B12A2-26B9-4DA1-9171-68F0650D6A75}" type="slidenum">
              <a:rPr lang="en-GB" smtClean="0"/>
              <a:t>‹#›</a:t>
            </a:fld>
            <a:endParaRPr lang="en-GB"/>
          </a:p>
        </p:txBody>
      </p:sp>
    </p:spTree>
    <p:extLst>
      <p:ext uri="{BB962C8B-B14F-4D97-AF65-F5344CB8AC3E}">
        <p14:creationId xmlns:p14="http://schemas.microsoft.com/office/powerpoint/2010/main" val="23199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1F3590-5422-4A1D-97EB-EF76FA3DBD9E}" type="datetimeFigureOut">
              <a:rPr lang="en-GB" smtClean="0"/>
              <a:t>06/10/2021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B12A2-26B9-4DA1-9171-68F0650D6A75}" type="slidenum">
              <a:rPr lang="en-GB" smtClean="0"/>
              <a:t>‹#›</a:t>
            </a:fld>
            <a:endParaRPr lang="en-GB"/>
          </a:p>
        </p:txBody>
      </p:sp>
    </p:spTree>
    <p:extLst>
      <p:ext uri="{BB962C8B-B14F-4D97-AF65-F5344CB8AC3E}">
        <p14:creationId xmlns:p14="http://schemas.microsoft.com/office/powerpoint/2010/main" val="2292452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1F3590-5422-4A1D-97EB-EF76FA3DBD9E}" type="datetimeFigureOut">
              <a:rPr lang="en-GB" smtClean="0"/>
              <a:t>06/10/2021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B12A2-26B9-4DA1-9171-68F0650D6A75}" type="slidenum">
              <a:rPr lang="en-GB" smtClean="0"/>
              <a:t>‹#›</a:t>
            </a:fld>
            <a:endParaRPr lang="en-GB"/>
          </a:p>
        </p:txBody>
      </p:sp>
    </p:spTree>
    <p:extLst>
      <p:ext uri="{BB962C8B-B14F-4D97-AF65-F5344CB8AC3E}">
        <p14:creationId xmlns:p14="http://schemas.microsoft.com/office/powerpoint/2010/main" val="165678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1F3590-5422-4A1D-97EB-EF76FA3DBD9E}"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B12A2-26B9-4DA1-9171-68F0650D6A75}" type="slidenum">
              <a:rPr lang="en-GB" smtClean="0"/>
              <a:t>‹#›</a:t>
            </a:fld>
            <a:endParaRPr lang="en-GB"/>
          </a:p>
        </p:txBody>
      </p:sp>
    </p:spTree>
    <p:extLst>
      <p:ext uri="{BB962C8B-B14F-4D97-AF65-F5344CB8AC3E}">
        <p14:creationId xmlns:p14="http://schemas.microsoft.com/office/powerpoint/2010/main" val="290512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1F3590-5422-4A1D-97EB-EF76FA3DBD9E}" type="datetimeFigureOut">
              <a:rPr lang="en-GB" smtClean="0"/>
              <a:t>06/10/2021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B12A2-26B9-4DA1-9171-68F0650D6A75}" type="slidenum">
              <a:rPr lang="en-GB" smtClean="0"/>
              <a:t>‹#›</a:t>
            </a:fld>
            <a:endParaRPr lang="en-GB"/>
          </a:p>
        </p:txBody>
      </p:sp>
    </p:spTree>
    <p:extLst>
      <p:ext uri="{BB962C8B-B14F-4D97-AF65-F5344CB8AC3E}">
        <p14:creationId xmlns:p14="http://schemas.microsoft.com/office/powerpoint/2010/main" val="1454883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F3590-5422-4A1D-97EB-EF76FA3DBD9E}" type="datetimeFigureOut">
              <a:rPr lang="en-GB" smtClean="0"/>
              <a:t>06/10/2021</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B12A2-26B9-4DA1-9171-68F0650D6A75}" type="slidenum">
              <a:rPr lang="en-GB" smtClean="0"/>
              <a:t>‹#›</a:t>
            </a:fld>
            <a:endParaRPr lang="en-GB"/>
          </a:p>
        </p:txBody>
      </p:sp>
    </p:spTree>
    <p:extLst>
      <p:ext uri="{BB962C8B-B14F-4D97-AF65-F5344CB8AC3E}">
        <p14:creationId xmlns:p14="http://schemas.microsoft.com/office/powerpoint/2010/main" val="1882883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60193-9BC7-4486-B0BF-F1E4BBCB229E}"/>
              </a:ext>
            </a:extLst>
          </p:cNvPr>
          <p:cNvSpPr>
            <a:spLocks noGrp="1"/>
          </p:cNvSpPr>
          <p:nvPr>
            <p:ph type="title"/>
          </p:nvPr>
        </p:nvSpPr>
        <p:spPr>
          <a:xfrm>
            <a:off x="230372" y="365127"/>
            <a:ext cx="8994591" cy="1325563"/>
          </a:xfrm>
        </p:spPr>
        <p:txBody>
          <a:bodyPr>
            <a:normAutofit fontScale="90000"/>
          </a:bodyPr>
          <a:lstStyle/>
          <a:p>
            <a:r>
              <a:rPr lang="en-GB" sz="3600" dirty="0">
                <a:solidFill>
                  <a:srgbClr val="B65559"/>
                </a:solidFill>
                <a:latin typeface="Century Gothic" panose="020B0502020202020204" pitchFamily="34" charset="0"/>
              </a:rPr>
              <a:t>Teacher Notes Page</a:t>
            </a:r>
            <a:br>
              <a:rPr lang="en-GB" dirty="0">
                <a:latin typeface="Century Gothic" panose="020B0502020202020204" pitchFamily="34" charset="0"/>
              </a:rPr>
            </a:br>
            <a:br>
              <a:rPr lang="en-GB" dirty="0">
                <a:latin typeface="Century Gothic" panose="020B0502020202020204" pitchFamily="34" charset="0"/>
              </a:rPr>
            </a:br>
            <a:r>
              <a:rPr lang="en-GB" sz="3100" dirty="0">
                <a:latin typeface="Century Gothic" panose="020B0502020202020204" pitchFamily="34" charset="0"/>
              </a:rPr>
              <a:t>Object Based Timeline: </a:t>
            </a:r>
            <a:r>
              <a:rPr lang="en-GB" sz="2200" dirty="0">
                <a:latin typeface="Century Gothic" panose="020B0502020202020204" pitchFamily="34" charset="0"/>
              </a:rPr>
              <a:t>Neolithic to Medieval (Anglo-Saxon)</a:t>
            </a:r>
            <a:endParaRPr lang="en-GB" sz="4000" dirty="0">
              <a:latin typeface="Century Gothic" panose="020B0502020202020204" pitchFamily="34" charset="0"/>
            </a:endParaRPr>
          </a:p>
        </p:txBody>
      </p:sp>
      <p:sp>
        <p:nvSpPr>
          <p:cNvPr id="3" name="Content Placeholder 2">
            <a:extLst>
              <a:ext uri="{FF2B5EF4-FFF2-40B4-BE49-F238E27FC236}">
                <a16:creationId xmlns:a16="http://schemas.microsoft.com/office/drawing/2014/main" id="{0C526997-FB69-4FB5-ACEE-ACCC5B532EA8}"/>
              </a:ext>
            </a:extLst>
          </p:cNvPr>
          <p:cNvSpPr>
            <a:spLocks noGrp="1"/>
          </p:cNvSpPr>
          <p:nvPr>
            <p:ph idx="1"/>
          </p:nvPr>
        </p:nvSpPr>
        <p:spPr>
          <a:xfrm>
            <a:off x="230372" y="2036022"/>
            <a:ext cx="9296400" cy="4351338"/>
          </a:xfrm>
        </p:spPr>
        <p:txBody>
          <a:bodyPr>
            <a:normAutofit lnSpcReduction="10000"/>
          </a:bodyPr>
          <a:lstStyle/>
          <a:p>
            <a:r>
              <a:rPr lang="en-GB" sz="1600" dirty="0">
                <a:latin typeface="Century Gothic" panose="020B0502020202020204" pitchFamily="34" charset="0"/>
              </a:rPr>
              <a:t>The slides numbered 3 - 10 have been designed for printing A4 size and guillotining down the middle to separate the objects.</a:t>
            </a:r>
          </a:p>
          <a:p>
            <a:r>
              <a:rPr lang="en-GB" sz="1600" dirty="0">
                <a:latin typeface="Century Gothic" panose="020B0502020202020204" pitchFamily="34" charset="0"/>
              </a:rPr>
              <a:t>The numbers in the top left indicate which order the objects go in the timeline. They are aligned for easy guillotining if not wanted.</a:t>
            </a:r>
          </a:p>
          <a:p>
            <a:r>
              <a:rPr lang="en-GB" sz="1600" dirty="0">
                <a:latin typeface="Century Gothic" panose="020B0502020202020204" pitchFamily="34" charset="0"/>
              </a:rPr>
              <a:t>The location information under each image can also be guillotined if not wanted. </a:t>
            </a:r>
          </a:p>
          <a:p>
            <a:r>
              <a:rPr lang="en-GB" sz="1600" dirty="0">
                <a:latin typeface="Century Gothic" panose="020B0502020202020204" pitchFamily="34" charset="0"/>
              </a:rPr>
              <a:t>The timeline can be put along a classroom wall to remind pupils of the different time periods, with examples of real objects from those periods.</a:t>
            </a:r>
          </a:p>
          <a:p>
            <a:endParaRPr lang="en-GB" sz="1600" dirty="0">
              <a:latin typeface="Century Gothic" panose="020B0502020202020204" pitchFamily="34" charset="0"/>
            </a:endParaRPr>
          </a:p>
          <a:p>
            <a:pPr marL="0" indent="0">
              <a:buNone/>
            </a:pPr>
            <a:endParaRPr lang="en-GB" sz="1600" dirty="0">
              <a:latin typeface="Century Gothic" panose="020B0502020202020204" pitchFamily="34" charset="0"/>
            </a:endParaRPr>
          </a:p>
          <a:p>
            <a:pPr marL="0" indent="0">
              <a:buNone/>
            </a:pPr>
            <a:r>
              <a:rPr lang="en-GB" sz="1600" b="1" dirty="0">
                <a:latin typeface="Century Gothic" panose="020B0502020202020204" pitchFamily="34" charset="0"/>
              </a:rPr>
              <a:t>Activity idea:</a:t>
            </a:r>
          </a:p>
          <a:p>
            <a:r>
              <a:rPr lang="en-GB" sz="1600" dirty="0">
                <a:latin typeface="Century Gothic" panose="020B0502020202020204" pitchFamily="34" charset="0"/>
              </a:rPr>
              <a:t>Split the class into small groups, provide a print out of the timeline to each group and challenge them to put the objects in order. They need to be able to give reasons for their choices.</a:t>
            </a:r>
          </a:p>
          <a:p>
            <a:pPr marL="457200" lvl="1" indent="0">
              <a:buNone/>
            </a:pPr>
            <a:r>
              <a:rPr lang="en-GB" sz="1200" dirty="0">
                <a:latin typeface="Century Gothic" panose="020B0502020202020204" pitchFamily="34" charset="0"/>
              </a:rPr>
              <a:t>Note, it is very difficult for anyone apart from experts to be able to date objects within a specific period of prehistory. Furthermore, there is significant overlap of the use of tools between the three periods in prehistory (for example, the stone axe hammer from the Bronze age). Therefore pupils should be deemed to have succeeded if they place the object within the correct period, or can give reasoned argument for why they have placed it where they have.</a:t>
            </a:r>
          </a:p>
          <a:p>
            <a:endParaRPr lang="en-GB" sz="1600" dirty="0">
              <a:latin typeface="Century Gothic" panose="020B0502020202020204" pitchFamily="34" charset="0"/>
            </a:endParaRPr>
          </a:p>
        </p:txBody>
      </p:sp>
      <p:sp>
        <p:nvSpPr>
          <p:cNvPr id="4" name="TextBox 3">
            <a:extLst>
              <a:ext uri="{FF2B5EF4-FFF2-40B4-BE49-F238E27FC236}">
                <a16:creationId xmlns:a16="http://schemas.microsoft.com/office/drawing/2014/main" id="{26DBD14B-4FE0-43D8-91A8-C346E5869EAA}"/>
              </a:ext>
            </a:extLst>
          </p:cNvPr>
          <p:cNvSpPr txBox="1"/>
          <p:nvPr/>
        </p:nvSpPr>
        <p:spPr>
          <a:xfrm>
            <a:off x="6539023" y="6521963"/>
            <a:ext cx="4210493" cy="307777"/>
          </a:xfrm>
          <a:prstGeom prst="rect">
            <a:avLst/>
          </a:prstGeom>
          <a:noFill/>
        </p:spPr>
        <p:txBody>
          <a:bodyPr wrap="square" rtlCol="0">
            <a:spAutoFit/>
          </a:bodyPr>
          <a:lstStyle/>
          <a:p>
            <a:r>
              <a:rPr lang="en-GB" sz="1400" dirty="0"/>
              <a:t>All images © Leeds Museums and Galleries</a:t>
            </a:r>
          </a:p>
        </p:txBody>
      </p:sp>
      <p:pic>
        <p:nvPicPr>
          <p:cNvPr id="6" name="Picture 5" descr="Graphical user interface, application&#10;&#10;Description automatically generated">
            <a:extLst>
              <a:ext uri="{FF2B5EF4-FFF2-40B4-BE49-F238E27FC236}">
                <a16:creationId xmlns:a16="http://schemas.microsoft.com/office/drawing/2014/main" id="{00580DB5-5B29-4C50-952C-8827047BC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9604" y="-568"/>
            <a:ext cx="1816396" cy="908198"/>
          </a:xfrm>
          <a:prstGeom prst="rect">
            <a:avLst/>
          </a:prstGeom>
        </p:spPr>
      </p:pic>
    </p:spTree>
    <p:extLst>
      <p:ext uri="{BB962C8B-B14F-4D97-AF65-F5344CB8AC3E}">
        <p14:creationId xmlns:p14="http://schemas.microsoft.com/office/powerpoint/2010/main" val="714500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CB34EB-1587-47E8-BA20-7EFFE109A459}"/>
              </a:ext>
            </a:extLst>
          </p:cNvPr>
          <p:cNvSpPr>
            <a:spLocks noGrp="1"/>
          </p:cNvSpPr>
          <p:nvPr>
            <p:ph type="body" idx="1"/>
          </p:nvPr>
        </p:nvSpPr>
        <p:spPr>
          <a:xfrm>
            <a:off x="682773" y="1027642"/>
            <a:ext cx="4190702" cy="823912"/>
          </a:xfrm>
        </p:spPr>
        <p:txBody>
          <a:bodyPr>
            <a:norm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Restored Medieval Cistercian ware mug</a:t>
            </a:r>
            <a:endParaRPr lang="en-GB" dirty="0">
              <a:latin typeface="Century Gothic" panose="020B0502020202020204" pitchFamily="34" charset="0"/>
            </a:endParaRPr>
          </a:p>
        </p:txBody>
      </p:sp>
      <p:sp>
        <p:nvSpPr>
          <p:cNvPr id="5" name="Text Placeholder 4">
            <a:extLst>
              <a:ext uri="{FF2B5EF4-FFF2-40B4-BE49-F238E27FC236}">
                <a16:creationId xmlns:a16="http://schemas.microsoft.com/office/drawing/2014/main" id="{B34A56FB-B50C-4A90-905F-D05B278246C0}"/>
              </a:ext>
            </a:extLst>
          </p:cNvPr>
          <p:cNvSpPr>
            <a:spLocks noGrp="1"/>
          </p:cNvSpPr>
          <p:nvPr>
            <p:ph type="body" sz="quarter" idx="3"/>
          </p:nvPr>
        </p:nvSpPr>
        <p:spPr>
          <a:xfrm>
            <a:off x="5014913" y="1027642"/>
            <a:ext cx="4211340" cy="823912"/>
          </a:xfrm>
        </p:spPr>
        <p:txBody>
          <a:bodyPr>
            <a:norm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Medieval decorated floor tiles</a:t>
            </a:r>
            <a:endParaRPr lang="en-GB" dirty="0">
              <a:latin typeface="Century Gothic" panose="020B0502020202020204" pitchFamily="34" charset="0"/>
            </a:endParaRPr>
          </a:p>
        </p:txBody>
      </p:sp>
      <p:pic>
        <p:nvPicPr>
          <p:cNvPr id="13" name="Content Placeholder 12" descr="A picture containing indoor, bread, stone&#10;&#10;Description automatically generated">
            <a:extLst>
              <a:ext uri="{FF2B5EF4-FFF2-40B4-BE49-F238E27FC236}">
                <a16:creationId xmlns:a16="http://schemas.microsoft.com/office/drawing/2014/main" id="{3FD61A44-DE67-47EE-948A-BD7751454E85}"/>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5014913" y="2163372"/>
            <a:ext cx="4211637" cy="3356981"/>
          </a:xfrm>
        </p:spPr>
      </p:pic>
      <p:sp>
        <p:nvSpPr>
          <p:cNvPr id="7" name="TextBox 6">
            <a:extLst>
              <a:ext uri="{FF2B5EF4-FFF2-40B4-BE49-F238E27FC236}">
                <a16:creationId xmlns:a16="http://schemas.microsoft.com/office/drawing/2014/main" id="{C5456AAE-E25D-4D3A-9BCD-43C80F6CC2A8}"/>
              </a:ext>
            </a:extLst>
          </p:cNvPr>
          <p:cNvSpPr txBox="1"/>
          <p:nvPr/>
        </p:nvSpPr>
        <p:spPr>
          <a:xfrm>
            <a:off x="4953000" y="156751"/>
            <a:ext cx="532654" cy="369332"/>
          </a:xfrm>
          <a:prstGeom prst="rect">
            <a:avLst/>
          </a:prstGeom>
          <a:noFill/>
        </p:spPr>
        <p:txBody>
          <a:bodyPr wrap="square" rtlCol="0">
            <a:spAutoFit/>
          </a:bodyPr>
          <a:lstStyle/>
          <a:p>
            <a:r>
              <a:rPr lang="en-GB" b="1" dirty="0">
                <a:solidFill>
                  <a:srgbClr val="00A9AC"/>
                </a:solidFill>
              </a:rPr>
              <a:t>16</a:t>
            </a:r>
          </a:p>
        </p:txBody>
      </p:sp>
      <p:sp>
        <p:nvSpPr>
          <p:cNvPr id="8" name="TextBox 7">
            <a:extLst>
              <a:ext uri="{FF2B5EF4-FFF2-40B4-BE49-F238E27FC236}">
                <a16:creationId xmlns:a16="http://schemas.microsoft.com/office/drawing/2014/main" id="{59848EB7-DABD-470D-9F2C-D9E38EA3DA97}"/>
              </a:ext>
            </a:extLst>
          </p:cNvPr>
          <p:cNvSpPr txBox="1"/>
          <p:nvPr/>
        </p:nvSpPr>
        <p:spPr>
          <a:xfrm>
            <a:off x="149675" y="156751"/>
            <a:ext cx="532654" cy="369332"/>
          </a:xfrm>
          <a:prstGeom prst="rect">
            <a:avLst/>
          </a:prstGeom>
          <a:noFill/>
        </p:spPr>
        <p:txBody>
          <a:bodyPr wrap="square" rtlCol="0">
            <a:spAutoFit/>
          </a:bodyPr>
          <a:lstStyle/>
          <a:p>
            <a:r>
              <a:rPr lang="en-GB" b="1" dirty="0">
                <a:solidFill>
                  <a:srgbClr val="00A9AC"/>
                </a:solidFill>
              </a:rPr>
              <a:t>15</a:t>
            </a:r>
          </a:p>
        </p:txBody>
      </p:sp>
      <p:sp>
        <p:nvSpPr>
          <p:cNvPr id="9" name="Text Placeholder 4">
            <a:extLst>
              <a:ext uri="{FF2B5EF4-FFF2-40B4-BE49-F238E27FC236}">
                <a16:creationId xmlns:a16="http://schemas.microsoft.com/office/drawing/2014/main" id="{8E2543AA-DE92-4EB9-9F77-13DAD09C7119}"/>
              </a:ext>
            </a:extLst>
          </p:cNvPr>
          <p:cNvSpPr txBox="1">
            <a:spLocks/>
          </p:cNvSpPr>
          <p:nvPr/>
        </p:nvSpPr>
        <p:spPr>
          <a:xfrm>
            <a:off x="741660" y="6034088"/>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in Kirkstall Abbey</a:t>
            </a:r>
          </a:p>
          <a:p>
            <a:endParaRPr lang="en-GB" dirty="0">
              <a:latin typeface="Century Gothic" panose="020B0502020202020204" pitchFamily="34" charset="0"/>
            </a:endParaRPr>
          </a:p>
        </p:txBody>
      </p:sp>
      <p:sp>
        <p:nvSpPr>
          <p:cNvPr id="10" name="Text Placeholder 4">
            <a:extLst>
              <a:ext uri="{FF2B5EF4-FFF2-40B4-BE49-F238E27FC236}">
                <a16:creationId xmlns:a16="http://schemas.microsoft.com/office/drawing/2014/main" id="{2792A6EA-BFDE-4186-933E-A1A75D90639D}"/>
              </a:ext>
            </a:extLst>
          </p:cNvPr>
          <p:cNvSpPr txBox="1">
            <a:spLocks/>
          </p:cNvSpPr>
          <p:nvPr/>
        </p:nvSpPr>
        <p:spPr>
          <a:xfrm>
            <a:off x="5014913" y="6034088"/>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From Kirkstall Abbey</a:t>
            </a:r>
          </a:p>
          <a:p>
            <a:endParaRPr lang="en-GB" dirty="0">
              <a:latin typeface="Century Gothic" panose="020B0502020202020204" pitchFamily="34" charset="0"/>
            </a:endParaRPr>
          </a:p>
        </p:txBody>
      </p:sp>
      <p:pic>
        <p:nvPicPr>
          <p:cNvPr id="17" name="Content Placeholder 16" descr="A picture containing vessel, mug, ceramic ware&#10;&#10;Description automatically generated">
            <a:extLst>
              <a:ext uri="{FF2B5EF4-FFF2-40B4-BE49-F238E27FC236}">
                <a16:creationId xmlns:a16="http://schemas.microsoft.com/office/drawing/2014/main" id="{ED3C4626-783E-4F43-A3CD-9A4E1BE32A8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02368" y="1999569"/>
            <a:ext cx="3951511" cy="3684588"/>
          </a:xfrm>
        </p:spPr>
      </p:pic>
    </p:spTree>
    <p:extLst>
      <p:ext uri="{BB962C8B-B14F-4D97-AF65-F5344CB8AC3E}">
        <p14:creationId xmlns:p14="http://schemas.microsoft.com/office/powerpoint/2010/main" val="1863484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B351-7D0C-48B8-AA59-354884DFE456}"/>
              </a:ext>
            </a:extLst>
          </p:cNvPr>
          <p:cNvSpPr>
            <a:spLocks noGrp="1"/>
          </p:cNvSpPr>
          <p:nvPr>
            <p:ph type="title"/>
          </p:nvPr>
        </p:nvSpPr>
        <p:spPr>
          <a:xfrm>
            <a:off x="170121" y="18255"/>
            <a:ext cx="9611832" cy="1325563"/>
          </a:xfrm>
        </p:spPr>
        <p:txBody>
          <a:bodyPr>
            <a:normAutofit/>
          </a:bodyPr>
          <a:lstStyle/>
          <a:p>
            <a:r>
              <a:rPr lang="en-GB" sz="3600" dirty="0">
                <a:latin typeface="Century Gothic" panose="020B0502020202020204" pitchFamily="34" charset="0"/>
              </a:rPr>
              <a:t>Date Ranges for the objects in this timeline</a:t>
            </a:r>
          </a:p>
        </p:txBody>
      </p:sp>
      <p:sp>
        <p:nvSpPr>
          <p:cNvPr id="3" name="Content Placeholder 2">
            <a:extLst>
              <a:ext uri="{FF2B5EF4-FFF2-40B4-BE49-F238E27FC236}">
                <a16:creationId xmlns:a16="http://schemas.microsoft.com/office/drawing/2014/main" id="{C00A096B-E3F9-40F7-B39E-0BC33F4866BF}"/>
              </a:ext>
            </a:extLst>
          </p:cNvPr>
          <p:cNvSpPr>
            <a:spLocks noGrp="1"/>
          </p:cNvSpPr>
          <p:nvPr>
            <p:ph idx="1"/>
          </p:nvPr>
        </p:nvSpPr>
        <p:spPr>
          <a:xfrm>
            <a:off x="359735" y="2208397"/>
            <a:ext cx="9353106" cy="4351338"/>
          </a:xfrm>
        </p:spPr>
        <p:txBody>
          <a:bodyPr>
            <a:normAutofit fontScale="77500" lnSpcReduction="20000"/>
          </a:bodyPr>
          <a:lstStyle/>
          <a:p>
            <a:r>
              <a:rPr lang="en-GB" sz="3600" b="1" dirty="0">
                <a:solidFill>
                  <a:srgbClr val="B65559"/>
                </a:solidFill>
                <a:effectLst/>
                <a:latin typeface="Century Gothic" panose="020B0502020202020204" pitchFamily="34" charset="0"/>
                <a:ea typeface="Calibri" panose="020F0502020204030204" pitchFamily="34" charset="0"/>
              </a:rPr>
              <a:t>4,000 – 2,500 BCE		Neolithic</a:t>
            </a:r>
          </a:p>
          <a:p>
            <a:endParaRPr lang="en-GB" sz="3600" b="1" dirty="0">
              <a:solidFill>
                <a:srgbClr val="B65559"/>
              </a:solidFill>
              <a:effectLst/>
              <a:latin typeface="Century Gothic" panose="020B0502020202020204" pitchFamily="34" charset="0"/>
              <a:ea typeface="Calibri" panose="020F0502020204030204" pitchFamily="34" charset="0"/>
            </a:endParaRPr>
          </a:p>
          <a:p>
            <a:r>
              <a:rPr lang="en-GB" sz="3600" b="1" dirty="0">
                <a:solidFill>
                  <a:srgbClr val="B65559"/>
                </a:solidFill>
                <a:effectLst/>
                <a:latin typeface="Century Gothic" panose="020B0502020202020204" pitchFamily="34" charset="0"/>
                <a:ea typeface="Calibri" panose="020F0502020204030204" pitchFamily="34" charset="0"/>
              </a:rPr>
              <a:t>2,500 – 750 BCE		Bronze Age</a:t>
            </a:r>
          </a:p>
          <a:p>
            <a:endParaRPr lang="en-GB" sz="3600" b="1" dirty="0">
              <a:solidFill>
                <a:srgbClr val="B65559"/>
              </a:solidFill>
              <a:effectLst/>
              <a:latin typeface="Century Gothic" panose="020B0502020202020204" pitchFamily="34" charset="0"/>
              <a:ea typeface="Calibri" panose="020F0502020204030204" pitchFamily="34" charset="0"/>
            </a:endParaRPr>
          </a:p>
          <a:p>
            <a:r>
              <a:rPr lang="en-GB" sz="3600" b="1" dirty="0">
                <a:solidFill>
                  <a:srgbClr val="B65559"/>
                </a:solidFill>
                <a:effectLst/>
                <a:latin typeface="Century Gothic" panose="020B0502020202020204" pitchFamily="34" charset="0"/>
                <a:ea typeface="Calibri" panose="020F0502020204030204" pitchFamily="34" charset="0"/>
              </a:rPr>
              <a:t>750 BCE – 43 CE		Iron Age </a:t>
            </a:r>
          </a:p>
          <a:p>
            <a:endParaRPr lang="en-GB" sz="3600" b="1" dirty="0">
              <a:solidFill>
                <a:srgbClr val="B65559"/>
              </a:solidFill>
              <a:effectLst/>
              <a:latin typeface="Century Gothic" panose="020B0502020202020204" pitchFamily="34" charset="0"/>
              <a:ea typeface="Calibri" panose="020F0502020204030204" pitchFamily="34" charset="0"/>
            </a:endParaRPr>
          </a:p>
          <a:p>
            <a:r>
              <a:rPr lang="en-GB" sz="3600" b="1" dirty="0">
                <a:solidFill>
                  <a:srgbClr val="B65559"/>
                </a:solidFill>
                <a:latin typeface="Century Gothic" panose="020B0502020202020204" pitchFamily="34" charset="0"/>
                <a:ea typeface="Calibri" panose="020F0502020204030204" pitchFamily="34" charset="0"/>
              </a:rPr>
              <a:t>43 CE – 410 CE			Roman Period</a:t>
            </a:r>
          </a:p>
          <a:p>
            <a:endParaRPr lang="en-GB" sz="3600" b="1" dirty="0">
              <a:solidFill>
                <a:srgbClr val="B65559"/>
              </a:solidFill>
              <a:latin typeface="Century Gothic" panose="020B0502020202020204" pitchFamily="34" charset="0"/>
              <a:ea typeface="Calibri" panose="020F0502020204030204" pitchFamily="34" charset="0"/>
            </a:endParaRPr>
          </a:p>
          <a:p>
            <a:r>
              <a:rPr lang="en-GB" sz="3600" b="1" dirty="0">
                <a:solidFill>
                  <a:srgbClr val="B65559"/>
                </a:solidFill>
                <a:latin typeface="Century Gothic" panose="020B0502020202020204" pitchFamily="34" charset="0"/>
                <a:ea typeface="Calibri" panose="020F0502020204030204" pitchFamily="34" charset="0"/>
              </a:rPr>
              <a:t>410 CE – 1485			Medieval (Anglo-				           		Saxon period</a:t>
            </a:r>
          </a:p>
          <a:p>
            <a:pPr marL="0" indent="0">
              <a:buNone/>
            </a:pPr>
            <a:endParaRPr lang="en-GB" sz="4800" b="1" dirty="0">
              <a:solidFill>
                <a:srgbClr val="00A9AC"/>
              </a:solidFill>
              <a:effectLst/>
              <a:latin typeface="Century Gothic" panose="020B0502020202020204" pitchFamily="34" charset="0"/>
              <a:ea typeface="Calibri" panose="020F0502020204030204" pitchFamily="34" charset="0"/>
            </a:endParaRPr>
          </a:p>
          <a:p>
            <a:endParaRPr lang="en-GB" dirty="0"/>
          </a:p>
        </p:txBody>
      </p:sp>
      <p:sp>
        <p:nvSpPr>
          <p:cNvPr id="4" name="TextBox 3">
            <a:extLst>
              <a:ext uri="{FF2B5EF4-FFF2-40B4-BE49-F238E27FC236}">
                <a16:creationId xmlns:a16="http://schemas.microsoft.com/office/drawing/2014/main" id="{9D57BB0E-450C-45AB-AC59-B9ED9E4CB6DD}"/>
              </a:ext>
            </a:extLst>
          </p:cNvPr>
          <p:cNvSpPr txBox="1"/>
          <p:nvPr/>
        </p:nvSpPr>
        <p:spPr>
          <a:xfrm>
            <a:off x="276446" y="1129776"/>
            <a:ext cx="9353106" cy="646331"/>
          </a:xfrm>
          <a:prstGeom prst="rect">
            <a:avLst/>
          </a:prstGeom>
          <a:noFill/>
        </p:spPr>
        <p:txBody>
          <a:bodyPr wrap="square" rtlCol="0">
            <a:spAutoFit/>
          </a:bodyPr>
          <a:lstStyle/>
          <a:p>
            <a:r>
              <a:rPr lang="en-GB" dirty="0"/>
              <a:t>Note: There are no exact dates for the different ages of prehistory. The dates below for the Neolithic, Bronze and Iron age are those used by Leeds Museums and Galleries.</a:t>
            </a:r>
          </a:p>
        </p:txBody>
      </p:sp>
    </p:spTree>
    <p:extLst>
      <p:ext uri="{BB962C8B-B14F-4D97-AF65-F5344CB8AC3E}">
        <p14:creationId xmlns:p14="http://schemas.microsoft.com/office/powerpoint/2010/main" val="1949142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CB34EB-1587-47E8-BA20-7EFFE109A459}"/>
              </a:ext>
            </a:extLst>
          </p:cNvPr>
          <p:cNvSpPr>
            <a:spLocks noGrp="1"/>
          </p:cNvSpPr>
          <p:nvPr>
            <p:ph type="body" idx="1"/>
          </p:nvPr>
        </p:nvSpPr>
        <p:spPr>
          <a:xfrm>
            <a:off x="682923" y="868414"/>
            <a:ext cx="4190702" cy="1157847"/>
          </a:xfrm>
        </p:spPr>
        <p:txBody>
          <a:bodyPr>
            <a:norm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Neolithic axe head</a:t>
            </a:r>
          </a:p>
          <a:p>
            <a:endParaRPr lang="en-GB" dirty="0"/>
          </a:p>
        </p:txBody>
      </p:sp>
      <p:pic>
        <p:nvPicPr>
          <p:cNvPr id="9" name="Content Placeholder 8" descr="A close-up of a potato&#10;&#10;Description automatically generated with low confidence">
            <a:extLst>
              <a:ext uri="{FF2B5EF4-FFF2-40B4-BE49-F238E27FC236}">
                <a16:creationId xmlns:a16="http://schemas.microsoft.com/office/drawing/2014/main" id="{A00BE7A7-AF29-4806-9510-6B18CD12D5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2625" y="2465510"/>
            <a:ext cx="4191000" cy="2326806"/>
          </a:xfrm>
        </p:spPr>
      </p:pic>
      <p:pic>
        <p:nvPicPr>
          <p:cNvPr id="11" name="Content Placeholder 10" descr="A picture containing cup, vessel, plant, ceramic ware&#10;&#10;Description automatically generated">
            <a:extLst>
              <a:ext uri="{FF2B5EF4-FFF2-40B4-BE49-F238E27FC236}">
                <a16:creationId xmlns:a16="http://schemas.microsoft.com/office/drawing/2014/main" id="{AA3D1C63-4ECD-47CC-AE26-CCA4D8CDACA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511915" y="1719758"/>
            <a:ext cx="3232815" cy="3684588"/>
          </a:xfrm>
        </p:spPr>
      </p:pic>
      <p:sp>
        <p:nvSpPr>
          <p:cNvPr id="12" name="Text Placeholder 2">
            <a:extLst>
              <a:ext uri="{FF2B5EF4-FFF2-40B4-BE49-F238E27FC236}">
                <a16:creationId xmlns:a16="http://schemas.microsoft.com/office/drawing/2014/main" id="{7B8B466A-C4F7-4A04-9C65-ED42ACDC9064}"/>
              </a:ext>
            </a:extLst>
          </p:cNvPr>
          <p:cNvSpPr txBox="1">
            <a:spLocks/>
          </p:cNvSpPr>
          <p:nvPr/>
        </p:nvSpPr>
        <p:spPr>
          <a:xfrm>
            <a:off x="5387697" y="823911"/>
            <a:ext cx="3039875" cy="115784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Bronze Age beaker</a:t>
            </a:r>
          </a:p>
          <a:p>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 Placeholder 4">
            <a:extLst>
              <a:ext uri="{FF2B5EF4-FFF2-40B4-BE49-F238E27FC236}">
                <a16:creationId xmlns:a16="http://schemas.microsoft.com/office/drawing/2014/main" id="{7E2BFB6B-C0B2-4705-B6DD-6C59ED187F0A}"/>
              </a:ext>
            </a:extLst>
          </p:cNvPr>
          <p:cNvSpPr txBox="1">
            <a:spLocks/>
          </p:cNvSpPr>
          <p:nvPr/>
        </p:nvSpPr>
        <p:spPr>
          <a:xfrm>
            <a:off x="741660" y="6363027"/>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D</a:t>
            </a:r>
            <a:r>
              <a:rPr lang="en-GB" dirty="0">
                <a:effectLst/>
                <a:latin typeface="Century Gothic" panose="020B0502020202020204" pitchFamily="34" charset="0"/>
                <a:ea typeface="Calibri" panose="020F0502020204030204" pitchFamily="34" charset="0"/>
                <a:cs typeface="Times New Roman" panose="02020603050405020304" pitchFamily="18" charset="0"/>
              </a:rPr>
              <a:t>iscovered in a garden in Castle View, Leeds</a:t>
            </a:r>
          </a:p>
          <a:p>
            <a:endParaRPr lang="en-GB" dirty="0">
              <a:latin typeface="Century Gothic" panose="020B0502020202020204" pitchFamily="34" charset="0"/>
            </a:endParaRPr>
          </a:p>
        </p:txBody>
      </p:sp>
      <p:sp>
        <p:nvSpPr>
          <p:cNvPr id="14" name="Text Placeholder 4">
            <a:extLst>
              <a:ext uri="{FF2B5EF4-FFF2-40B4-BE49-F238E27FC236}">
                <a16:creationId xmlns:a16="http://schemas.microsoft.com/office/drawing/2014/main" id="{1C2E999E-FB09-46A0-9463-4D509493BC8A}"/>
              </a:ext>
            </a:extLst>
          </p:cNvPr>
          <p:cNvSpPr txBox="1">
            <a:spLocks/>
          </p:cNvSpPr>
          <p:nvPr/>
        </p:nvSpPr>
        <p:spPr>
          <a:xfrm>
            <a:off x="5335432" y="6034088"/>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latin typeface="Century Gothic" panose="020B0502020202020204" pitchFamily="34" charset="0"/>
            </a:endParaRPr>
          </a:p>
        </p:txBody>
      </p:sp>
      <p:sp>
        <p:nvSpPr>
          <p:cNvPr id="16" name="TextBox 15">
            <a:extLst>
              <a:ext uri="{FF2B5EF4-FFF2-40B4-BE49-F238E27FC236}">
                <a16:creationId xmlns:a16="http://schemas.microsoft.com/office/drawing/2014/main" id="{F2001D51-80B7-421C-86F5-A510849FC2BB}"/>
              </a:ext>
            </a:extLst>
          </p:cNvPr>
          <p:cNvSpPr txBox="1"/>
          <p:nvPr/>
        </p:nvSpPr>
        <p:spPr>
          <a:xfrm>
            <a:off x="5387697" y="5931162"/>
            <a:ext cx="3481251" cy="461665"/>
          </a:xfrm>
          <a:prstGeom prst="rect">
            <a:avLst/>
          </a:prstGeom>
          <a:noFill/>
        </p:spPr>
        <p:txBody>
          <a:bodyPr wrap="square">
            <a:spAutoFit/>
          </a:bodyPr>
          <a:lstStyle/>
          <a:p>
            <a:r>
              <a:rPr lang="en-GB" sz="2400" b="1" dirty="0">
                <a:latin typeface="Century Gothic" panose="020B0502020202020204" pitchFamily="34" charset="0"/>
                <a:ea typeface="Calibri" panose="020F0502020204030204" pitchFamily="34" charset="0"/>
                <a:cs typeface="Times New Roman" panose="02020603050405020304" pitchFamily="18" charset="0"/>
              </a:rPr>
              <a:t>Found in</a:t>
            </a: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 </a:t>
            </a:r>
            <a:r>
              <a:rPr lang="en-GB" sz="2400" b="1" dirty="0" err="1">
                <a:effectLst/>
                <a:latin typeface="Century Gothic" panose="020B0502020202020204" pitchFamily="34" charset="0"/>
                <a:ea typeface="Calibri" panose="020F0502020204030204" pitchFamily="34" charset="0"/>
                <a:cs typeface="Times New Roman" panose="02020603050405020304" pitchFamily="18" charset="0"/>
              </a:rPr>
              <a:t>Cookridge</a:t>
            </a:r>
            <a:endParaRPr lang="en-GB" sz="24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C340C77-5DFA-4341-8FEC-9E8A52BD912F}"/>
              </a:ext>
            </a:extLst>
          </p:cNvPr>
          <p:cNvSpPr txBox="1"/>
          <p:nvPr/>
        </p:nvSpPr>
        <p:spPr>
          <a:xfrm>
            <a:off x="5105400" y="74020"/>
            <a:ext cx="532654" cy="369332"/>
          </a:xfrm>
          <a:prstGeom prst="rect">
            <a:avLst/>
          </a:prstGeom>
          <a:noFill/>
        </p:spPr>
        <p:txBody>
          <a:bodyPr wrap="square" rtlCol="0">
            <a:spAutoFit/>
          </a:bodyPr>
          <a:lstStyle/>
          <a:p>
            <a:r>
              <a:rPr lang="en-GB" b="1" dirty="0">
                <a:solidFill>
                  <a:srgbClr val="00A9AC"/>
                </a:solidFill>
              </a:rPr>
              <a:t>2</a:t>
            </a:r>
          </a:p>
        </p:txBody>
      </p:sp>
      <p:sp>
        <p:nvSpPr>
          <p:cNvPr id="18" name="TextBox 17">
            <a:extLst>
              <a:ext uri="{FF2B5EF4-FFF2-40B4-BE49-F238E27FC236}">
                <a16:creationId xmlns:a16="http://schemas.microsoft.com/office/drawing/2014/main" id="{30BD5818-6CD8-4B1A-AD0A-29D0A3D5D5C3}"/>
              </a:ext>
            </a:extLst>
          </p:cNvPr>
          <p:cNvSpPr txBox="1"/>
          <p:nvPr/>
        </p:nvSpPr>
        <p:spPr>
          <a:xfrm>
            <a:off x="209006" y="39187"/>
            <a:ext cx="532654" cy="369332"/>
          </a:xfrm>
          <a:prstGeom prst="rect">
            <a:avLst/>
          </a:prstGeom>
          <a:noFill/>
        </p:spPr>
        <p:txBody>
          <a:bodyPr wrap="square" rtlCol="0">
            <a:spAutoFit/>
          </a:bodyPr>
          <a:lstStyle/>
          <a:p>
            <a:r>
              <a:rPr lang="en-GB" b="1" dirty="0">
                <a:solidFill>
                  <a:srgbClr val="00A9AC"/>
                </a:solidFill>
              </a:rPr>
              <a:t>1</a:t>
            </a:r>
          </a:p>
        </p:txBody>
      </p:sp>
    </p:spTree>
    <p:extLst>
      <p:ext uri="{BB962C8B-B14F-4D97-AF65-F5344CB8AC3E}">
        <p14:creationId xmlns:p14="http://schemas.microsoft.com/office/powerpoint/2010/main" val="2334301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CB34EB-1587-47E8-BA20-7EFFE109A459}"/>
              </a:ext>
            </a:extLst>
          </p:cNvPr>
          <p:cNvSpPr>
            <a:spLocks noGrp="1"/>
          </p:cNvSpPr>
          <p:nvPr>
            <p:ph type="body" idx="1"/>
          </p:nvPr>
        </p:nvSpPr>
        <p:spPr>
          <a:xfrm>
            <a:off x="682329" y="1041080"/>
            <a:ext cx="4190702" cy="823912"/>
          </a:xfrm>
        </p:spPr>
        <p:txBody>
          <a:bodyPr>
            <a:no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Early Bronze Age axe hammer</a:t>
            </a:r>
            <a:endParaRPr lang="en-GB" dirty="0">
              <a:latin typeface="Century Gothic" panose="020B0502020202020204" pitchFamily="34" charset="0"/>
            </a:endParaRPr>
          </a:p>
        </p:txBody>
      </p:sp>
      <p:pic>
        <p:nvPicPr>
          <p:cNvPr id="8" name="Content Placeholder 7" descr="A close up of a rock&#10;&#10;Description automatically generated with low confidence">
            <a:extLst>
              <a:ext uri="{FF2B5EF4-FFF2-40B4-BE49-F238E27FC236}">
                <a16:creationId xmlns:a16="http://schemas.microsoft.com/office/drawing/2014/main" id="{889AFB41-6715-49B2-88EF-F59DBA49FDB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1365" y="2312136"/>
            <a:ext cx="4191000" cy="2764176"/>
          </a:xfrm>
        </p:spPr>
      </p:pic>
      <p:sp>
        <p:nvSpPr>
          <p:cNvPr id="5" name="Text Placeholder 4">
            <a:extLst>
              <a:ext uri="{FF2B5EF4-FFF2-40B4-BE49-F238E27FC236}">
                <a16:creationId xmlns:a16="http://schemas.microsoft.com/office/drawing/2014/main" id="{B34A56FB-B50C-4A90-905F-D05B278246C0}"/>
              </a:ext>
            </a:extLst>
          </p:cNvPr>
          <p:cNvSpPr>
            <a:spLocks noGrp="1"/>
          </p:cNvSpPr>
          <p:nvPr>
            <p:ph type="body" sz="quarter" idx="3"/>
          </p:nvPr>
        </p:nvSpPr>
        <p:spPr>
          <a:xfrm>
            <a:off x="5014913" y="1158647"/>
            <a:ext cx="4211340" cy="823912"/>
          </a:xfrm>
        </p:spPr>
        <p:txBody>
          <a:bodyPr>
            <a:norm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Bronze Age axe head</a:t>
            </a:r>
          </a:p>
          <a:p>
            <a:endParaRPr lang="en-GB" dirty="0">
              <a:latin typeface="Century Gothic" panose="020B0502020202020204" pitchFamily="34" charset="0"/>
            </a:endParaRPr>
          </a:p>
        </p:txBody>
      </p:sp>
      <p:pic>
        <p:nvPicPr>
          <p:cNvPr id="10" name="Content Placeholder 9" descr="A picture containing tool&#10;&#10;Description automatically generated">
            <a:extLst>
              <a:ext uri="{FF2B5EF4-FFF2-40B4-BE49-F238E27FC236}">
                <a16:creationId xmlns:a16="http://schemas.microsoft.com/office/drawing/2014/main" id="{85768CC5-0BDE-4E55-A381-2AE3ED7F6551}"/>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14913" y="2505183"/>
            <a:ext cx="4211637" cy="1829445"/>
          </a:xfrm>
        </p:spPr>
      </p:pic>
      <p:sp>
        <p:nvSpPr>
          <p:cNvPr id="11" name="Text Placeholder 4">
            <a:extLst>
              <a:ext uri="{FF2B5EF4-FFF2-40B4-BE49-F238E27FC236}">
                <a16:creationId xmlns:a16="http://schemas.microsoft.com/office/drawing/2014/main" id="{28ED19D0-E8ED-4F12-A450-214B8CF35B3E}"/>
              </a:ext>
            </a:extLst>
          </p:cNvPr>
          <p:cNvSpPr txBox="1">
            <a:spLocks/>
          </p:cNvSpPr>
          <p:nvPr/>
        </p:nvSpPr>
        <p:spPr>
          <a:xfrm>
            <a:off x="5014913" y="6034088"/>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in Roundhay</a:t>
            </a:r>
          </a:p>
          <a:p>
            <a:endParaRPr lang="en-GB" dirty="0">
              <a:latin typeface="Century Gothic" panose="020B0502020202020204" pitchFamily="34" charset="0"/>
            </a:endParaRPr>
          </a:p>
        </p:txBody>
      </p:sp>
      <p:sp>
        <p:nvSpPr>
          <p:cNvPr id="12" name="Text Placeholder 4">
            <a:extLst>
              <a:ext uri="{FF2B5EF4-FFF2-40B4-BE49-F238E27FC236}">
                <a16:creationId xmlns:a16="http://schemas.microsoft.com/office/drawing/2014/main" id="{48ED132C-156D-498A-9D1C-CA7990314128}"/>
              </a:ext>
            </a:extLst>
          </p:cNvPr>
          <p:cNvSpPr txBox="1">
            <a:spLocks/>
          </p:cNvSpPr>
          <p:nvPr/>
        </p:nvSpPr>
        <p:spPr>
          <a:xfrm>
            <a:off x="741660" y="6034088"/>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in Wike</a:t>
            </a:r>
          </a:p>
          <a:p>
            <a:endParaRPr lang="en-GB" dirty="0">
              <a:latin typeface="Century Gothic" panose="020B0502020202020204" pitchFamily="34" charset="0"/>
            </a:endParaRPr>
          </a:p>
        </p:txBody>
      </p:sp>
      <p:sp>
        <p:nvSpPr>
          <p:cNvPr id="13" name="TextBox 12">
            <a:extLst>
              <a:ext uri="{FF2B5EF4-FFF2-40B4-BE49-F238E27FC236}">
                <a16:creationId xmlns:a16="http://schemas.microsoft.com/office/drawing/2014/main" id="{99EEA506-F065-4CEF-B9B9-F12AEE93ABA9}"/>
              </a:ext>
            </a:extLst>
          </p:cNvPr>
          <p:cNvSpPr txBox="1"/>
          <p:nvPr/>
        </p:nvSpPr>
        <p:spPr>
          <a:xfrm>
            <a:off x="149675" y="39188"/>
            <a:ext cx="532654" cy="369332"/>
          </a:xfrm>
          <a:prstGeom prst="rect">
            <a:avLst/>
          </a:prstGeom>
          <a:noFill/>
        </p:spPr>
        <p:txBody>
          <a:bodyPr wrap="square" rtlCol="0">
            <a:spAutoFit/>
          </a:bodyPr>
          <a:lstStyle/>
          <a:p>
            <a:r>
              <a:rPr lang="en-GB" b="1" dirty="0">
                <a:solidFill>
                  <a:srgbClr val="00A9AC"/>
                </a:solidFill>
              </a:rPr>
              <a:t>3</a:t>
            </a:r>
          </a:p>
        </p:txBody>
      </p:sp>
      <p:sp>
        <p:nvSpPr>
          <p:cNvPr id="14" name="TextBox 13">
            <a:extLst>
              <a:ext uri="{FF2B5EF4-FFF2-40B4-BE49-F238E27FC236}">
                <a16:creationId xmlns:a16="http://schemas.microsoft.com/office/drawing/2014/main" id="{79885261-386B-4E89-98A7-1155D46640BE}"/>
              </a:ext>
            </a:extLst>
          </p:cNvPr>
          <p:cNvSpPr txBox="1"/>
          <p:nvPr/>
        </p:nvSpPr>
        <p:spPr>
          <a:xfrm>
            <a:off x="4953000" y="39188"/>
            <a:ext cx="532654" cy="369332"/>
          </a:xfrm>
          <a:prstGeom prst="rect">
            <a:avLst/>
          </a:prstGeom>
          <a:noFill/>
        </p:spPr>
        <p:txBody>
          <a:bodyPr wrap="square" rtlCol="0">
            <a:spAutoFit/>
          </a:bodyPr>
          <a:lstStyle/>
          <a:p>
            <a:r>
              <a:rPr lang="en-GB" b="1" dirty="0">
                <a:solidFill>
                  <a:srgbClr val="00A9AC"/>
                </a:solidFill>
              </a:rPr>
              <a:t>4</a:t>
            </a:r>
          </a:p>
        </p:txBody>
      </p:sp>
    </p:spTree>
    <p:extLst>
      <p:ext uri="{BB962C8B-B14F-4D97-AF65-F5344CB8AC3E}">
        <p14:creationId xmlns:p14="http://schemas.microsoft.com/office/powerpoint/2010/main" val="3661399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CB34EB-1587-47E8-BA20-7EFFE109A459}"/>
              </a:ext>
            </a:extLst>
          </p:cNvPr>
          <p:cNvSpPr>
            <a:spLocks noGrp="1"/>
          </p:cNvSpPr>
          <p:nvPr>
            <p:ph type="body" idx="1"/>
          </p:nvPr>
        </p:nvSpPr>
        <p:spPr>
          <a:xfrm>
            <a:off x="679747" y="1175657"/>
            <a:ext cx="4190702" cy="823912"/>
          </a:xfrm>
        </p:spPr>
        <p:txBody>
          <a:bodyPr>
            <a:norm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Iron Age sword</a:t>
            </a:r>
          </a:p>
          <a:p>
            <a:endParaRPr lang="en-GB" dirty="0">
              <a:latin typeface="Century Gothic" panose="020B0502020202020204" pitchFamily="34" charset="0"/>
            </a:endParaRPr>
          </a:p>
        </p:txBody>
      </p:sp>
      <p:pic>
        <p:nvPicPr>
          <p:cNvPr id="10" name="Content Placeholder 9" descr="A picture containing tool&#10;&#10;Description automatically generated">
            <a:extLst>
              <a:ext uri="{FF2B5EF4-FFF2-40B4-BE49-F238E27FC236}">
                <a16:creationId xmlns:a16="http://schemas.microsoft.com/office/drawing/2014/main" id="{2643CC8F-3BE6-4B4E-9AE2-2C01FEB267F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9054026">
            <a:off x="-42163" y="3304597"/>
            <a:ext cx="4703224" cy="872709"/>
          </a:xfrm>
        </p:spPr>
      </p:pic>
      <p:sp>
        <p:nvSpPr>
          <p:cNvPr id="5" name="Text Placeholder 4">
            <a:extLst>
              <a:ext uri="{FF2B5EF4-FFF2-40B4-BE49-F238E27FC236}">
                <a16:creationId xmlns:a16="http://schemas.microsoft.com/office/drawing/2014/main" id="{B34A56FB-B50C-4A90-905F-D05B278246C0}"/>
              </a:ext>
            </a:extLst>
          </p:cNvPr>
          <p:cNvSpPr>
            <a:spLocks noGrp="1"/>
          </p:cNvSpPr>
          <p:nvPr>
            <p:ph type="body" sz="quarter" idx="3"/>
          </p:nvPr>
        </p:nvSpPr>
        <p:spPr>
          <a:xfrm>
            <a:off x="5014913" y="1172847"/>
            <a:ext cx="4211340" cy="823912"/>
          </a:xfrm>
        </p:spPr>
        <p:txBody>
          <a:bodyPr>
            <a:norm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Iron Age harness pendant</a:t>
            </a:r>
          </a:p>
          <a:p>
            <a:endParaRPr lang="en-GB" dirty="0">
              <a:latin typeface="Century Gothic" panose="020B0502020202020204" pitchFamily="34" charset="0"/>
            </a:endParaRPr>
          </a:p>
        </p:txBody>
      </p:sp>
      <p:pic>
        <p:nvPicPr>
          <p:cNvPr id="15" name="Content Placeholder 14" descr="A picture containing metalware&#10;&#10;Description automatically generated">
            <a:extLst>
              <a:ext uri="{FF2B5EF4-FFF2-40B4-BE49-F238E27FC236}">
                <a16:creationId xmlns:a16="http://schemas.microsoft.com/office/drawing/2014/main" id="{CB737FE0-145E-4316-B9AD-F18658BCCE8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14913" y="2381141"/>
            <a:ext cx="4211637" cy="2604672"/>
          </a:xfrm>
        </p:spPr>
      </p:pic>
      <p:sp>
        <p:nvSpPr>
          <p:cNvPr id="7" name="TextBox 6">
            <a:extLst>
              <a:ext uri="{FF2B5EF4-FFF2-40B4-BE49-F238E27FC236}">
                <a16:creationId xmlns:a16="http://schemas.microsoft.com/office/drawing/2014/main" id="{FFC95A4D-FBDD-406A-B9C3-D95FC0990002}"/>
              </a:ext>
            </a:extLst>
          </p:cNvPr>
          <p:cNvSpPr txBox="1"/>
          <p:nvPr/>
        </p:nvSpPr>
        <p:spPr>
          <a:xfrm>
            <a:off x="4953000" y="65315"/>
            <a:ext cx="532654" cy="369332"/>
          </a:xfrm>
          <a:prstGeom prst="rect">
            <a:avLst/>
          </a:prstGeom>
          <a:noFill/>
        </p:spPr>
        <p:txBody>
          <a:bodyPr wrap="square" rtlCol="0">
            <a:spAutoFit/>
          </a:bodyPr>
          <a:lstStyle/>
          <a:p>
            <a:r>
              <a:rPr lang="en-GB" b="1" dirty="0">
                <a:solidFill>
                  <a:srgbClr val="00A9AC"/>
                </a:solidFill>
              </a:rPr>
              <a:t>6</a:t>
            </a:r>
          </a:p>
        </p:txBody>
      </p:sp>
      <p:sp>
        <p:nvSpPr>
          <p:cNvPr id="8" name="TextBox 7">
            <a:extLst>
              <a:ext uri="{FF2B5EF4-FFF2-40B4-BE49-F238E27FC236}">
                <a16:creationId xmlns:a16="http://schemas.microsoft.com/office/drawing/2014/main" id="{144D0D7C-F748-4907-9BB2-61A4A3A0D4E5}"/>
              </a:ext>
            </a:extLst>
          </p:cNvPr>
          <p:cNvSpPr txBox="1"/>
          <p:nvPr/>
        </p:nvSpPr>
        <p:spPr>
          <a:xfrm>
            <a:off x="149675" y="65315"/>
            <a:ext cx="532654" cy="369332"/>
          </a:xfrm>
          <a:prstGeom prst="rect">
            <a:avLst/>
          </a:prstGeom>
          <a:noFill/>
        </p:spPr>
        <p:txBody>
          <a:bodyPr wrap="square" rtlCol="0">
            <a:spAutoFit/>
          </a:bodyPr>
          <a:lstStyle/>
          <a:p>
            <a:r>
              <a:rPr lang="en-GB" b="1" dirty="0">
                <a:solidFill>
                  <a:srgbClr val="00A9AC"/>
                </a:solidFill>
              </a:rPr>
              <a:t>5</a:t>
            </a:r>
          </a:p>
        </p:txBody>
      </p:sp>
      <p:sp>
        <p:nvSpPr>
          <p:cNvPr id="12" name="Text Placeholder 4">
            <a:extLst>
              <a:ext uri="{FF2B5EF4-FFF2-40B4-BE49-F238E27FC236}">
                <a16:creationId xmlns:a16="http://schemas.microsoft.com/office/drawing/2014/main" id="{DA514426-641D-40D8-B8E9-2CE736EE7CFF}"/>
              </a:ext>
            </a:extLst>
          </p:cNvPr>
          <p:cNvSpPr txBox="1">
            <a:spLocks/>
          </p:cNvSpPr>
          <p:nvPr/>
        </p:nvSpPr>
        <p:spPr>
          <a:xfrm>
            <a:off x="416002" y="6001907"/>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at Temple </a:t>
            </a:r>
            <a:r>
              <a:rPr lang="en-GB" dirty="0" err="1">
                <a:latin typeface="Century Gothic" panose="020B0502020202020204" pitchFamily="34" charset="0"/>
                <a:ea typeface="Calibri" panose="020F0502020204030204" pitchFamily="34" charset="0"/>
                <a:cs typeface="Times New Roman" panose="02020603050405020304" pitchFamily="18" charset="0"/>
              </a:rPr>
              <a:t>Newsam</a:t>
            </a:r>
            <a:endParaRPr lang="en-GB" dirty="0">
              <a:latin typeface="Century Gothic" panose="020B0502020202020204" pitchFamily="34" charset="0"/>
              <a:ea typeface="Calibri" panose="020F0502020204030204" pitchFamily="34" charset="0"/>
              <a:cs typeface="Times New Roman" panose="02020603050405020304" pitchFamily="18" charset="0"/>
            </a:endParaRPr>
          </a:p>
          <a:p>
            <a:endParaRPr lang="en-GB" dirty="0">
              <a:latin typeface="Century Gothic" panose="020B0502020202020204" pitchFamily="34" charset="0"/>
            </a:endParaRPr>
          </a:p>
        </p:txBody>
      </p:sp>
      <p:sp>
        <p:nvSpPr>
          <p:cNvPr id="13" name="Text Placeholder 4">
            <a:extLst>
              <a:ext uri="{FF2B5EF4-FFF2-40B4-BE49-F238E27FC236}">
                <a16:creationId xmlns:a16="http://schemas.microsoft.com/office/drawing/2014/main" id="{64D883CC-0038-4211-ACDA-6C5A78BC9F96}"/>
              </a:ext>
            </a:extLst>
          </p:cNvPr>
          <p:cNvSpPr txBox="1">
            <a:spLocks/>
          </p:cNvSpPr>
          <p:nvPr/>
        </p:nvSpPr>
        <p:spPr>
          <a:xfrm>
            <a:off x="5014913" y="6034088"/>
            <a:ext cx="4211340" cy="37977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dirty="0">
                <a:latin typeface="Century Gothic" panose="020B0502020202020204" pitchFamily="34" charset="0"/>
                <a:ea typeface="Calibri" panose="020F0502020204030204" pitchFamily="34" charset="0"/>
                <a:cs typeface="Times New Roman" panose="02020603050405020304" pitchFamily="18" charset="0"/>
              </a:rPr>
              <a:t>Found in </a:t>
            </a:r>
            <a:r>
              <a:rPr lang="en-GB" dirty="0" err="1">
                <a:effectLst/>
                <a:latin typeface="Century Gothic" panose="020B0502020202020204" pitchFamily="34" charset="0"/>
                <a:ea typeface="Calibri" panose="020F0502020204030204" pitchFamily="34" charset="0"/>
                <a:cs typeface="Times New Roman" panose="02020603050405020304" pitchFamily="18" charset="0"/>
              </a:rPr>
              <a:t>Aberford</a:t>
            </a:r>
            <a:endParaRPr lang="en-GB" dirty="0">
              <a:latin typeface="Century Gothic" panose="020B0502020202020204" pitchFamily="34" charset="0"/>
            </a:endParaRPr>
          </a:p>
        </p:txBody>
      </p:sp>
    </p:spTree>
    <p:extLst>
      <p:ext uri="{BB962C8B-B14F-4D97-AF65-F5344CB8AC3E}">
        <p14:creationId xmlns:p14="http://schemas.microsoft.com/office/powerpoint/2010/main" val="4059601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CB34EB-1587-47E8-BA20-7EFFE109A459}"/>
              </a:ext>
            </a:extLst>
          </p:cNvPr>
          <p:cNvSpPr>
            <a:spLocks noGrp="1"/>
          </p:cNvSpPr>
          <p:nvPr>
            <p:ph type="body" idx="1"/>
          </p:nvPr>
        </p:nvSpPr>
        <p:spPr>
          <a:xfrm>
            <a:off x="682329" y="1014952"/>
            <a:ext cx="4190702" cy="823912"/>
          </a:xfrm>
        </p:spPr>
        <p:txBody>
          <a:bodyPr>
            <a:norm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Early 1</a:t>
            </a:r>
            <a:r>
              <a:rPr lang="en-GB" baseline="30000" dirty="0">
                <a:effectLst/>
                <a:latin typeface="Century Gothic" panose="020B0502020202020204" pitchFamily="34" charset="0"/>
                <a:ea typeface="Calibri" panose="020F0502020204030204" pitchFamily="34" charset="0"/>
                <a:cs typeface="Times New Roman" panose="02020603050405020304" pitchFamily="18" charset="0"/>
              </a:rPr>
              <a:t>st</a:t>
            </a:r>
            <a:r>
              <a:rPr lang="en-GB" dirty="0">
                <a:effectLst/>
                <a:latin typeface="Century Gothic" panose="020B0502020202020204" pitchFamily="34" charset="0"/>
                <a:ea typeface="Calibri" panose="020F0502020204030204" pitchFamily="34" charset="0"/>
                <a:cs typeface="Times New Roman" panose="02020603050405020304" pitchFamily="18" charset="0"/>
              </a:rPr>
              <a:t> century </a:t>
            </a:r>
            <a:r>
              <a:rPr lang="en-GB" dirty="0" err="1">
                <a:effectLst/>
                <a:latin typeface="Century Gothic" panose="020B0502020202020204" pitchFamily="34" charset="0"/>
                <a:ea typeface="Calibri" panose="020F0502020204030204" pitchFamily="34" charset="0"/>
                <a:cs typeface="Times New Roman" panose="02020603050405020304" pitchFamily="18" charset="0"/>
              </a:rPr>
              <a:t>headstud</a:t>
            </a:r>
            <a:r>
              <a:rPr lang="en-GB" dirty="0">
                <a:effectLst/>
                <a:latin typeface="Century Gothic" panose="020B0502020202020204" pitchFamily="34" charset="0"/>
                <a:ea typeface="Calibri" panose="020F0502020204030204" pitchFamily="34" charset="0"/>
                <a:cs typeface="Times New Roman" panose="02020603050405020304" pitchFamily="18" charset="0"/>
              </a:rPr>
              <a:t> brooch</a:t>
            </a:r>
            <a:endParaRPr lang="en-GB" sz="3200" dirty="0">
              <a:latin typeface="Century Gothic" panose="020B0502020202020204" pitchFamily="34" charset="0"/>
            </a:endParaRPr>
          </a:p>
        </p:txBody>
      </p:sp>
      <p:pic>
        <p:nvPicPr>
          <p:cNvPr id="11" name="Content Placeholder 10" descr="A picture containing key&#10;&#10;Description automatically generated">
            <a:extLst>
              <a:ext uri="{FF2B5EF4-FFF2-40B4-BE49-F238E27FC236}">
                <a16:creationId xmlns:a16="http://schemas.microsoft.com/office/drawing/2014/main" id="{C89FF911-2144-40E0-851E-CE02B4C102D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6002" y="1898408"/>
            <a:ext cx="4191000" cy="3311769"/>
          </a:xfrm>
        </p:spPr>
      </p:pic>
      <p:sp>
        <p:nvSpPr>
          <p:cNvPr id="5" name="Text Placeholder 4">
            <a:extLst>
              <a:ext uri="{FF2B5EF4-FFF2-40B4-BE49-F238E27FC236}">
                <a16:creationId xmlns:a16="http://schemas.microsoft.com/office/drawing/2014/main" id="{B34A56FB-B50C-4A90-905F-D05B278246C0}"/>
              </a:ext>
            </a:extLst>
          </p:cNvPr>
          <p:cNvSpPr>
            <a:spLocks noGrp="1"/>
          </p:cNvSpPr>
          <p:nvPr>
            <p:ph type="body" sz="quarter" idx="3"/>
          </p:nvPr>
        </p:nvSpPr>
        <p:spPr>
          <a:xfrm>
            <a:off x="5012331" y="1037080"/>
            <a:ext cx="4211340" cy="823912"/>
          </a:xfrm>
        </p:spPr>
        <p:txBody>
          <a:bodyPr>
            <a:norm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Roman buckles and brooches</a:t>
            </a:r>
            <a:endParaRPr lang="en-GB" dirty="0">
              <a:latin typeface="Century Gothic" panose="020B0502020202020204" pitchFamily="34" charset="0"/>
            </a:endParaRPr>
          </a:p>
        </p:txBody>
      </p:sp>
      <p:pic>
        <p:nvPicPr>
          <p:cNvPr id="13" name="Content Placeholder 12" descr="A picture containing key, metalware, different&#10;&#10;Description automatically generated">
            <a:extLst>
              <a:ext uri="{FF2B5EF4-FFF2-40B4-BE49-F238E27FC236}">
                <a16:creationId xmlns:a16="http://schemas.microsoft.com/office/drawing/2014/main" id="{03EDE9B2-C67D-42A8-B2EB-02CB66B5139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12331" y="2362463"/>
            <a:ext cx="4211637" cy="2842598"/>
          </a:xfrm>
        </p:spPr>
      </p:pic>
      <p:sp>
        <p:nvSpPr>
          <p:cNvPr id="7" name="TextBox 6">
            <a:extLst>
              <a:ext uri="{FF2B5EF4-FFF2-40B4-BE49-F238E27FC236}">
                <a16:creationId xmlns:a16="http://schemas.microsoft.com/office/drawing/2014/main" id="{173779DB-E784-4404-A9BD-0713854F52FF}"/>
              </a:ext>
            </a:extLst>
          </p:cNvPr>
          <p:cNvSpPr txBox="1"/>
          <p:nvPr/>
        </p:nvSpPr>
        <p:spPr>
          <a:xfrm>
            <a:off x="4953000" y="78373"/>
            <a:ext cx="532654" cy="369332"/>
          </a:xfrm>
          <a:prstGeom prst="rect">
            <a:avLst/>
          </a:prstGeom>
          <a:noFill/>
        </p:spPr>
        <p:txBody>
          <a:bodyPr wrap="square" rtlCol="0">
            <a:spAutoFit/>
          </a:bodyPr>
          <a:lstStyle/>
          <a:p>
            <a:r>
              <a:rPr lang="en-GB" b="1" dirty="0">
                <a:solidFill>
                  <a:srgbClr val="00A9AC"/>
                </a:solidFill>
              </a:rPr>
              <a:t>8</a:t>
            </a:r>
          </a:p>
        </p:txBody>
      </p:sp>
      <p:sp>
        <p:nvSpPr>
          <p:cNvPr id="8" name="TextBox 7">
            <a:extLst>
              <a:ext uri="{FF2B5EF4-FFF2-40B4-BE49-F238E27FC236}">
                <a16:creationId xmlns:a16="http://schemas.microsoft.com/office/drawing/2014/main" id="{9446628A-B924-4BE8-B333-A17F5ACC798A}"/>
              </a:ext>
            </a:extLst>
          </p:cNvPr>
          <p:cNvSpPr txBox="1"/>
          <p:nvPr/>
        </p:nvSpPr>
        <p:spPr>
          <a:xfrm>
            <a:off x="149675" y="78373"/>
            <a:ext cx="532654" cy="369332"/>
          </a:xfrm>
          <a:prstGeom prst="rect">
            <a:avLst/>
          </a:prstGeom>
          <a:noFill/>
        </p:spPr>
        <p:txBody>
          <a:bodyPr wrap="square" rtlCol="0">
            <a:spAutoFit/>
          </a:bodyPr>
          <a:lstStyle/>
          <a:p>
            <a:r>
              <a:rPr lang="en-GB" b="1" dirty="0">
                <a:solidFill>
                  <a:srgbClr val="00A9AC"/>
                </a:solidFill>
              </a:rPr>
              <a:t>7</a:t>
            </a:r>
          </a:p>
        </p:txBody>
      </p:sp>
      <p:sp>
        <p:nvSpPr>
          <p:cNvPr id="9" name="Text Placeholder 4">
            <a:extLst>
              <a:ext uri="{FF2B5EF4-FFF2-40B4-BE49-F238E27FC236}">
                <a16:creationId xmlns:a16="http://schemas.microsoft.com/office/drawing/2014/main" id="{D5AC0B96-F83B-4B0D-9882-571BD4B16D8D}"/>
              </a:ext>
            </a:extLst>
          </p:cNvPr>
          <p:cNvSpPr txBox="1">
            <a:spLocks/>
          </p:cNvSpPr>
          <p:nvPr/>
        </p:nvSpPr>
        <p:spPr>
          <a:xfrm>
            <a:off x="741660" y="6034088"/>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in Adel</a:t>
            </a:r>
          </a:p>
          <a:p>
            <a:endParaRPr lang="en-GB" dirty="0">
              <a:latin typeface="Century Gothic" panose="020B0502020202020204" pitchFamily="34" charset="0"/>
            </a:endParaRPr>
          </a:p>
        </p:txBody>
      </p:sp>
      <p:sp>
        <p:nvSpPr>
          <p:cNvPr id="10" name="Text Placeholder 4">
            <a:extLst>
              <a:ext uri="{FF2B5EF4-FFF2-40B4-BE49-F238E27FC236}">
                <a16:creationId xmlns:a16="http://schemas.microsoft.com/office/drawing/2014/main" id="{7F4ADA4B-07E3-48BB-88DC-04F51CB5AB6C}"/>
              </a:ext>
            </a:extLst>
          </p:cNvPr>
          <p:cNvSpPr txBox="1">
            <a:spLocks/>
          </p:cNvSpPr>
          <p:nvPr/>
        </p:nvSpPr>
        <p:spPr>
          <a:xfrm>
            <a:off x="5014913" y="5890395"/>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during excavations at Wattle Syke</a:t>
            </a:r>
            <a:endParaRPr lang="en-GB" dirty="0">
              <a:latin typeface="Century Gothic" panose="020B0502020202020204" pitchFamily="34" charset="0"/>
            </a:endParaRPr>
          </a:p>
        </p:txBody>
      </p:sp>
    </p:spTree>
    <p:extLst>
      <p:ext uri="{BB962C8B-B14F-4D97-AF65-F5344CB8AC3E}">
        <p14:creationId xmlns:p14="http://schemas.microsoft.com/office/powerpoint/2010/main" val="2884142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CB34EB-1587-47E8-BA20-7EFFE109A459}"/>
              </a:ext>
            </a:extLst>
          </p:cNvPr>
          <p:cNvSpPr>
            <a:spLocks noGrp="1"/>
          </p:cNvSpPr>
          <p:nvPr>
            <p:ph type="body" idx="1"/>
          </p:nvPr>
        </p:nvSpPr>
        <p:spPr>
          <a:xfrm>
            <a:off x="682328" y="1179119"/>
            <a:ext cx="4190702" cy="823912"/>
          </a:xfrm>
        </p:spPr>
        <p:txBody>
          <a:bodyPr>
            <a:norm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Candlestick</a:t>
            </a:r>
          </a:p>
          <a:p>
            <a:endParaRPr lang="en-GB" dirty="0">
              <a:latin typeface="Century Gothic" panose="020B0502020202020204" pitchFamily="34" charset="0"/>
            </a:endParaRPr>
          </a:p>
        </p:txBody>
      </p:sp>
      <p:pic>
        <p:nvPicPr>
          <p:cNvPr id="11" name="Content Placeholder 10">
            <a:extLst>
              <a:ext uri="{FF2B5EF4-FFF2-40B4-BE49-F238E27FC236}">
                <a16:creationId xmlns:a16="http://schemas.microsoft.com/office/drawing/2014/main" id="{6D1167A3-B700-48E6-A3F3-81FD6E4FE2C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46799" y="1903609"/>
            <a:ext cx="2261759" cy="3684588"/>
          </a:xfrm>
        </p:spPr>
      </p:pic>
      <p:sp>
        <p:nvSpPr>
          <p:cNvPr id="5" name="Text Placeholder 4">
            <a:extLst>
              <a:ext uri="{FF2B5EF4-FFF2-40B4-BE49-F238E27FC236}">
                <a16:creationId xmlns:a16="http://schemas.microsoft.com/office/drawing/2014/main" id="{B34A56FB-B50C-4A90-905F-D05B278246C0}"/>
              </a:ext>
            </a:extLst>
          </p:cNvPr>
          <p:cNvSpPr>
            <a:spLocks noGrp="1"/>
          </p:cNvSpPr>
          <p:nvPr>
            <p:ph type="body" sz="quarter" idx="3"/>
          </p:nvPr>
        </p:nvSpPr>
        <p:spPr>
          <a:xfrm>
            <a:off x="5014913" y="1811791"/>
            <a:ext cx="4211340" cy="823912"/>
          </a:xfrm>
        </p:spPr>
        <p:txBody>
          <a:bodyPr>
            <a:no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Roman silver ring with an intaglio possibly depicting the goddess Fortuna</a:t>
            </a:r>
          </a:p>
          <a:p>
            <a:endParaRPr lang="en-GB" dirty="0">
              <a:latin typeface="Century Gothic" panose="020B0502020202020204" pitchFamily="34" charset="0"/>
            </a:endParaRPr>
          </a:p>
        </p:txBody>
      </p:sp>
      <p:pic>
        <p:nvPicPr>
          <p:cNvPr id="13" name="Content Placeholder 12" descr="A picture containing tableware, ceramic ware, stoneware, cup&#10;&#10;Description automatically generated">
            <a:extLst>
              <a:ext uri="{FF2B5EF4-FFF2-40B4-BE49-F238E27FC236}">
                <a16:creationId xmlns:a16="http://schemas.microsoft.com/office/drawing/2014/main" id="{F174EACD-E891-4127-B278-BE2EA33651F3}"/>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14913" y="2272209"/>
            <a:ext cx="4211637" cy="3033927"/>
          </a:xfrm>
        </p:spPr>
      </p:pic>
      <p:sp>
        <p:nvSpPr>
          <p:cNvPr id="7" name="TextBox 6">
            <a:extLst>
              <a:ext uri="{FF2B5EF4-FFF2-40B4-BE49-F238E27FC236}">
                <a16:creationId xmlns:a16="http://schemas.microsoft.com/office/drawing/2014/main" id="{C5456AAE-E25D-4D3A-9BCD-43C80F6CC2A8}"/>
              </a:ext>
            </a:extLst>
          </p:cNvPr>
          <p:cNvSpPr txBox="1"/>
          <p:nvPr/>
        </p:nvSpPr>
        <p:spPr>
          <a:xfrm>
            <a:off x="4953000" y="78374"/>
            <a:ext cx="532654" cy="369332"/>
          </a:xfrm>
          <a:prstGeom prst="rect">
            <a:avLst/>
          </a:prstGeom>
          <a:noFill/>
        </p:spPr>
        <p:txBody>
          <a:bodyPr wrap="square" rtlCol="0">
            <a:spAutoFit/>
          </a:bodyPr>
          <a:lstStyle/>
          <a:p>
            <a:r>
              <a:rPr lang="en-GB" b="1" dirty="0">
                <a:solidFill>
                  <a:srgbClr val="00A9AC"/>
                </a:solidFill>
              </a:rPr>
              <a:t>10</a:t>
            </a:r>
          </a:p>
        </p:txBody>
      </p:sp>
      <p:sp>
        <p:nvSpPr>
          <p:cNvPr id="8" name="TextBox 7">
            <a:extLst>
              <a:ext uri="{FF2B5EF4-FFF2-40B4-BE49-F238E27FC236}">
                <a16:creationId xmlns:a16="http://schemas.microsoft.com/office/drawing/2014/main" id="{59848EB7-DABD-470D-9F2C-D9E38EA3DA97}"/>
              </a:ext>
            </a:extLst>
          </p:cNvPr>
          <p:cNvSpPr txBox="1"/>
          <p:nvPr/>
        </p:nvSpPr>
        <p:spPr>
          <a:xfrm>
            <a:off x="149675" y="78374"/>
            <a:ext cx="532654" cy="369332"/>
          </a:xfrm>
          <a:prstGeom prst="rect">
            <a:avLst/>
          </a:prstGeom>
          <a:noFill/>
        </p:spPr>
        <p:txBody>
          <a:bodyPr wrap="square" rtlCol="0">
            <a:spAutoFit/>
          </a:bodyPr>
          <a:lstStyle/>
          <a:p>
            <a:r>
              <a:rPr lang="en-GB" b="1" dirty="0">
                <a:solidFill>
                  <a:srgbClr val="00A9AC"/>
                </a:solidFill>
              </a:rPr>
              <a:t>9</a:t>
            </a:r>
          </a:p>
        </p:txBody>
      </p:sp>
      <p:sp>
        <p:nvSpPr>
          <p:cNvPr id="9" name="Text Placeholder 4">
            <a:extLst>
              <a:ext uri="{FF2B5EF4-FFF2-40B4-BE49-F238E27FC236}">
                <a16:creationId xmlns:a16="http://schemas.microsoft.com/office/drawing/2014/main" id="{8E2543AA-DE92-4EB9-9F77-13DAD09C7119}"/>
              </a:ext>
            </a:extLst>
          </p:cNvPr>
          <p:cNvSpPr txBox="1">
            <a:spLocks/>
          </p:cNvSpPr>
          <p:nvPr/>
        </p:nvSpPr>
        <p:spPr>
          <a:xfrm>
            <a:off x="741660" y="6334537"/>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at Dalton Parlours Roman villa </a:t>
            </a:r>
            <a:r>
              <a:rPr lang="en-GB" dirty="0" err="1">
                <a:latin typeface="Century Gothic" panose="020B0502020202020204" pitchFamily="34" charset="0"/>
                <a:ea typeface="Calibri" panose="020F0502020204030204" pitchFamily="34" charset="0"/>
                <a:cs typeface="Times New Roman" panose="02020603050405020304" pitchFamily="18" charset="0"/>
              </a:rPr>
              <a:t>Collingham</a:t>
            </a:r>
            <a:endParaRPr lang="en-GB" dirty="0">
              <a:latin typeface="Century Gothic" panose="020B0502020202020204" pitchFamily="34" charset="0"/>
              <a:ea typeface="Calibri" panose="020F0502020204030204" pitchFamily="34" charset="0"/>
              <a:cs typeface="Times New Roman" panose="02020603050405020304" pitchFamily="18" charset="0"/>
            </a:endParaRPr>
          </a:p>
          <a:p>
            <a:endParaRPr lang="en-GB" dirty="0">
              <a:latin typeface="Century Gothic" panose="020B0502020202020204" pitchFamily="34" charset="0"/>
            </a:endParaRPr>
          </a:p>
        </p:txBody>
      </p:sp>
      <p:sp>
        <p:nvSpPr>
          <p:cNvPr id="10" name="Text Placeholder 4">
            <a:extLst>
              <a:ext uri="{FF2B5EF4-FFF2-40B4-BE49-F238E27FC236}">
                <a16:creationId xmlns:a16="http://schemas.microsoft.com/office/drawing/2014/main" id="{2792A6EA-BFDE-4186-933E-A1A75D90639D}"/>
              </a:ext>
            </a:extLst>
          </p:cNvPr>
          <p:cNvSpPr txBox="1">
            <a:spLocks/>
          </p:cNvSpPr>
          <p:nvPr/>
        </p:nvSpPr>
        <p:spPr>
          <a:xfrm>
            <a:off x="5014913" y="6034088"/>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in </a:t>
            </a:r>
            <a:r>
              <a:rPr lang="en-GB" dirty="0" err="1">
                <a:latin typeface="Century Gothic" panose="020B0502020202020204" pitchFamily="34" charset="0"/>
                <a:ea typeface="Calibri" panose="020F0502020204030204" pitchFamily="34" charset="0"/>
                <a:cs typeface="Times New Roman" panose="02020603050405020304" pitchFamily="18" charset="0"/>
              </a:rPr>
              <a:t>Micklefield</a:t>
            </a:r>
            <a:endParaRPr lang="en-GB" dirty="0">
              <a:latin typeface="Century Gothic" panose="020B0502020202020204" pitchFamily="34" charset="0"/>
              <a:ea typeface="Calibri" panose="020F0502020204030204" pitchFamily="34" charset="0"/>
              <a:cs typeface="Times New Roman" panose="02020603050405020304" pitchFamily="18" charset="0"/>
            </a:endParaRPr>
          </a:p>
          <a:p>
            <a:endParaRPr lang="en-GB" dirty="0">
              <a:latin typeface="Century Gothic" panose="020B0502020202020204" pitchFamily="34" charset="0"/>
            </a:endParaRPr>
          </a:p>
        </p:txBody>
      </p:sp>
    </p:spTree>
    <p:extLst>
      <p:ext uri="{BB962C8B-B14F-4D97-AF65-F5344CB8AC3E}">
        <p14:creationId xmlns:p14="http://schemas.microsoft.com/office/powerpoint/2010/main" val="449149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CB34EB-1587-47E8-BA20-7EFFE109A459}"/>
              </a:ext>
            </a:extLst>
          </p:cNvPr>
          <p:cNvSpPr>
            <a:spLocks noGrp="1"/>
          </p:cNvSpPr>
          <p:nvPr>
            <p:ph type="body" idx="1"/>
          </p:nvPr>
        </p:nvSpPr>
        <p:spPr>
          <a:xfrm>
            <a:off x="679747" y="1838295"/>
            <a:ext cx="4190702" cy="823912"/>
          </a:xfrm>
        </p:spPr>
        <p:txBody>
          <a:bodyPr>
            <a:no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Roman altar inscribed with a dedication to the goddess </a:t>
            </a:r>
            <a:r>
              <a:rPr lang="en-GB" dirty="0" err="1">
                <a:effectLst/>
                <a:latin typeface="Century Gothic" panose="020B0502020202020204" pitchFamily="34" charset="0"/>
                <a:ea typeface="Calibri" panose="020F0502020204030204" pitchFamily="34" charset="0"/>
                <a:cs typeface="Times New Roman" panose="02020603050405020304" pitchFamily="18" charset="0"/>
              </a:rPr>
              <a:t>Brigantia</a:t>
            </a:r>
            <a:endParaRPr lang="en-GB" dirty="0">
              <a:effectLst/>
              <a:latin typeface="Century Gothic" panose="020B0502020202020204" pitchFamily="34" charset="0"/>
              <a:ea typeface="Calibri" panose="020F0502020204030204" pitchFamily="34" charset="0"/>
              <a:cs typeface="Times New Roman" panose="02020603050405020304" pitchFamily="18" charset="0"/>
            </a:endParaRPr>
          </a:p>
          <a:p>
            <a:endParaRPr lang="en-GB" dirty="0">
              <a:latin typeface="Century Gothic" panose="020B0502020202020204" pitchFamily="34" charset="0"/>
            </a:endParaRPr>
          </a:p>
        </p:txBody>
      </p:sp>
      <p:pic>
        <p:nvPicPr>
          <p:cNvPr id="11" name="Content Placeholder 10" descr="A brown loaf of bread&#10;&#10;Description automatically generated with low confidence">
            <a:extLst>
              <a:ext uri="{FF2B5EF4-FFF2-40B4-BE49-F238E27FC236}">
                <a16:creationId xmlns:a16="http://schemas.microsoft.com/office/drawing/2014/main" id="{2F47EA18-F4EB-43FC-A20E-873282C4E38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41585" y="2366116"/>
            <a:ext cx="2471447" cy="3429764"/>
          </a:xfrm>
        </p:spPr>
      </p:pic>
      <p:sp>
        <p:nvSpPr>
          <p:cNvPr id="5" name="Text Placeholder 4">
            <a:extLst>
              <a:ext uri="{FF2B5EF4-FFF2-40B4-BE49-F238E27FC236}">
                <a16:creationId xmlns:a16="http://schemas.microsoft.com/office/drawing/2014/main" id="{B34A56FB-B50C-4A90-905F-D05B278246C0}"/>
              </a:ext>
            </a:extLst>
          </p:cNvPr>
          <p:cNvSpPr>
            <a:spLocks noGrp="1"/>
          </p:cNvSpPr>
          <p:nvPr>
            <p:ph type="body" sz="quarter" idx="3"/>
          </p:nvPr>
        </p:nvSpPr>
        <p:spPr>
          <a:xfrm>
            <a:off x="5014913" y="2128756"/>
            <a:ext cx="4211340" cy="823912"/>
          </a:xfrm>
        </p:spPr>
        <p:txBody>
          <a:bodyPr>
            <a:no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The West Yorkshire hoard, a group of objects dating to the </a:t>
            </a:r>
            <a:r>
              <a:rPr lang="en-GB" dirty="0">
                <a:latin typeface="Century Gothic" panose="020B0502020202020204" pitchFamily="34" charset="0"/>
                <a:ea typeface="Calibri" panose="020F0502020204030204" pitchFamily="34" charset="0"/>
                <a:cs typeface="Times New Roman" panose="02020603050405020304" pitchFamily="18" charset="0"/>
              </a:rPr>
              <a:t>Medieval </a:t>
            </a:r>
            <a:r>
              <a:rPr lang="en-GB" dirty="0">
                <a:effectLst/>
                <a:latin typeface="Century Gothic" panose="020B0502020202020204" pitchFamily="34" charset="0"/>
                <a:ea typeface="Calibri" panose="020F0502020204030204" pitchFamily="34" charset="0"/>
                <a:cs typeface="Times New Roman" panose="02020603050405020304" pitchFamily="18" charset="0"/>
              </a:rPr>
              <a:t>and Viking periods</a:t>
            </a:r>
          </a:p>
          <a:p>
            <a:endParaRPr lang="en-GB" dirty="0">
              <a:latin typeface="Century Gothic" panose="020B0502020202020204" pitchFamily="34" charset="0"/>
            </a:endParaRPr>
          </a:p>
        </p:txBody>
      </p:sp>
      <p:pic>
        <p:nvPicPr>
          <p:cNvPr id="13" name="Content Placeholder 12" descr="A picture containing metalware, chain, several&#10;&#10;Description automatically generated">
            <a:extLst>
              <a:ext uri="{FF2B5EF4-FFF2-40B4-BE49-F238E27FC236}">
                <a16:creationId xmlns:a16="http://schemas.microsoft.com/office/drawing/2014/main" id="{9397FD8B-F7F1-48E9-887B-21EC26B97E8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14913" y="2684739"/>
            <a:ext cx="4211637" cy="2792518"/>
          </a:xfrm>
        </p:spPr>
      </p:pic>
      <p:sp>
        <p:nvSpPr>
          <p:cNvPr id="7" name="TextBox 6">
            <a:extLst>
              <a:ext uri="{FF2B5EF4-FFF2-40B4-BE49-F238E27FC236}">
                <a16:creationId xmlns:a16="http://schemas.microsoft.com/office/drawing/2014/main" id="{C5456AAE-E25D-4D3A-9BCD-43C80F6CC2A8}"/>
              </a:ext>
            </a:extLst>
          </p:cNvPr>
          <p:cNvSpPr txBox="1"/>
          <p:nvPr/>
        </p:nvSpPr>
        <p:spPr>
          <a:xfrm>
            <a:off x="4953000" y="91437"/>
            <a:ext cx="532654" cy="369332"/>
          </a:xfrm>
          <a:prstGeom prst="rect">
            <a:avLst/>
          </a:prstGeom>
          <a:noFill/>
        </p:spPr>
        <p:txBody>
          <a:bodyPr wrap="square" rtlCol="0">
            <a:spAutoFit/>
          </a:bodyPr>
          <a:lstStyle/>
          <a:p>
            <a:r>
              <a:rPr lang="en-GB" b="1" dirty="0">
                <a:solidFill>
                  <a:srgbClr val="00A9AC"/>
                </a:solidFill>
              </a:rPr>
              <a:t>12</a:t>
            </a:r>
          </a:p>
        </p:txBody>
      </p:sp>
      <p:sp>
        <p:nvSpPr>
          <p:cNvPr id="8" name="TextBox 7">
            <a:extLst>
              <a:ext uri="{FF2B5EF4-FFF2-40B4-BE49-F238E27FC236}">
                <a16:creationId xmlns:a16="http://schemas.microsoft.com/office/drawing/2014/main" id="{59848EB7-DABD-470D-9F2C-D9E38EA3DA97}"/>
              </a:ext>
            </a:extLst>
          </p:cNvPr>
          <p:cNvSpPr txBox="1"/>
          <p:nvPr/>
        </p:nvSpPr>
        <p:spPr>
          <a:xfrm>
            <a:off x="149675" y="143688"/>
            <a:ext cx="532654" cy="369332"/>
          </a:xfrm>
          <a:prstGeom prst="rect">
            <a:avLst/>
          </a:prstGeom>
          <a:noFill/>
        </p:spPr>
        <p:txBody>
          <a:bodyPr wrap="square" rtlCol="0">
            <a:spAutoFit/>
          </a:bodyPr>
          <a:lstStyle/>
          <a:p>
            <a:r>
              <a:rPr lang="en-GB" b="1" dirty="0">
                <a:solidFill>
                  <a:srgbClr val="00A9AC"/>
                </a:solidFill>
              </a:rPr>
              <a:t>11</a:t>
            </a:r>
          </a:p>
        </p:txBody>
      </p:sp>
      <p:sp>
        <p:nvSpPr>
          <p:cNvPr id="9" name="Text Placeholder 4">
            <a:extLst>
              <a:ext uri="{FF2B5EF4-FFF2-40B4-BE49-F238E27FC236}">
                <a16:creationId xmlns:a16="http://schemas.microsoft.com/office/drawing/2014/main" id="{8E2543AA-DE92-4EB9-9F77-13DAD09C7119}"/>
              </a:ext>
            </a:extLst>
          </p:cNvPr>
          <p:cNvSpPr txBox="1">
            <a:spLocks/>
          </p:cNvSpPr>
          <p:nvPr/>
        </p:nvSpPr>
        <p:spPr>
          <a:xfrm>
            <a:off x="741660" y="6032531"/>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in Adel</a:t>
            </a:r>
          </a:p>
          <a:p>
            <a:endParaRPr lang="en-GB" dirty="0">
              <a:latin typeface="Century Gothic" panose="020B0502020202020204" pitchFamily="34" charset="0"/>
            </a:endParaRPr>
          </a:p>
        </p:txBody>
      </p:sp>
      <p:sp>
        <p:nvSpPr>
          <p:cNvPr id="10" name="Text Placeholder 4">
            <a:extLst>
              <a:ext uri="{FF2B5EF4-FFF2-40B4-BE49-F238E27FC236}">
                <a16:creationId xmlns:a16="http://schemas.microsoft.com/office/drawing/2014/main" id="{2792A6EA-BFDE-4186-933E-A1A75D90639D}"/>
              </a:ext>
            </a:extLst>
          </p:cNvPr>
          <p:cNvSpPr txBox="1">
            <a:spLocks/>
          </p:cNvSpPr>
          <p:nvPr/>
        </p:nvSpPr>
        <p:spPr>
          <a:xfrm>
            <a:off x="5014913" y="6021594"/>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near Leeds</a:t>
            </a:r>
          </a:p>
          <a:p>
            <a:endParaRPr lang="en-GB" dirty="0">
              <a:latin typeface="Century Gothic" panose="020B0502020202020204" pitchFamily="34" charset="0"/>
            </a:endParaRPr>
          </a:p>
        </p:txBody>
      </p:sp>
    </p:spTree>
    <p:extLst>
      <p:ext uri="{BB962C8B-B14F-4D97-AF65-F5344CB8AC3E}">
        <p14:creationId xmlns:p14="http://schemas.microsoft.com/office/powerpoint/2010/main" val="4188042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CB34EB-1587-47E8-BA20-7EFFE109A459}"/>
              </a:ext>
            </a:extLst>
          </p:cNvPr>
          <p:cNvSpPr>
            <a:spLocks noGrp="1"/>
          </p:cNvSpPr>
          <p:nvPr>
            <p:ph type="body" idx="1"/>
          </p:nvPr>
        </p:nvSpPr>
        <p:spPr/>
        <p:txBody>
          <a:bodyPr>
            <a:no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Fragment of a Scandinavian-style stone cross from the 8</a:t>
            </a:r>
            <a:r>
              <a:rPr lang="en-GB"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GB" dirty="0">
                <a:effectLst/>
                <a:latin typeface="Century Gothic" panose="020B0502020202020204" pitchFamily="34" charset="0"/>
                <a:ea typeface="Calibri" panose="020F0502020204030204" pitchFamily="34" charset="0"/>
                <a:cs typeface="Times New Roman" panose="02020603050405020304" pitchFamily="18" charset="0"/>
              </a:rPr>
              <a:t> or 9</a:t>
            </a:r>
            <a:r>
              <a:rPr lang="en-GB" baseline="30000" dirty="0">
                <a:effectLst/>
                <a:latin typeface="Century Gothic" panose="020B0502020202020204" pitchFamily="34" charset="0"/>
                <a:ea typeface="Calibri" panose="020F0502020204030204" pitchFamily="34" charset="0"/>
                <a:cs typeface="Times New Roman" panose="02020603050405020304" pitchFamily="18" charset="0"/>
              </a:rPr>
              <a:t>th</a:t>
            </a:r>
            <a:r>
              <a:rPr lang="en-GB" dirty="0">
                <a:effectLst/>
                <a:latin typeface="Century Gothic" panose="020B0502020202020204" pitchFamily="34" charset="0"/>
                <a:ea typeface="Calibri" panose="020F0502020204030204" pitchFamily="34" charset="0"/>
                <a:cs typeface="Times New Roman" panose="02020603050405020304" pitchFamily="18" charset="0"/>
              </a:rPr>
              <a:t> century</a:t>
            </a:r>
            <a:endParaRPr lang="en-GB" dirty="0">
              <a:latin typeface="Century Gothic" panose="020B0502020202020204" pitchFamily="34" charset="0"/>
            </a:endParaRPr>
          </a:p>
        </p:txBody>
      </p:sp>
      <p:pic>
        <p:nvPicPr>
          <p:cNvPr id="11" name="Content Placeholder 10" descr="A stone with writing on it&#10;&#10;Description automatically generated with low confidence">
            <a:extLst>
              <a:ext uri="{FF2B5EF4-FFF2-40B4-BE49-F238E27FC236}">
                <a16:creationId xmlns:a16="http://schemas.microsoft.com/office/drawing/2014/main" id="{D9646878-6D17-4A0F-BC6C-27E2B23BF1E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2031" y="2679425"/>
            <a:ext cx="4191000" cy="3060354"/>
          </a:xfrm>
        </p:spPr>
      </p:pic>
      <p:sp>
        <p:nvSpPr>
          <p:cNvPr id="5" name="Text Placeholder 4">
            <a:extLst>
              <a:ext uri="{FF2B5EF4-FFF2-40B4-BE49-F238E27FC236}">
                <a16:creationId xmlns:a16="http://schemas.microsoft.com/office/drawing/2014/main" id="{B34A56FB-B50C-4A90-905F-D05B278246C0}"/>
              </a:ext>
            </a:extLst>
          </p:cNvPr>
          <p:cNvSpPr>
            <a:spLocks noGrp="1"/>
          </p:cNvSpPr>
          <p:nvPr>
            <p:ph type="body" sz="quarter" idx="3"/>
          </p:nvPr>
        </p:nvSpPr>
        <p:spPr>
          <a:xfrm>
            <a:off x="5014913" y="1836737"/>
            <a:ext cx="4211340" cy="823912"/>
          </a:xfrm>
        </p:spPr>
        <p:txBody>
          <a:bodyPr>
            <a:noAutofit/>
          </a:bodyPr>
          <a:lstStyle/>
          <a:p>
            <a:r>
              <a:rPr lang="en-GB" dirty="0">
                <a:effectLst/>
                <a:latin typeface="Century Gothic" panose="020B0502020202020204" pitchFamily="34" charset="0"/>
                <a:ea typeface="Calibri" panose="020F0502020204030204" pitchFamily="34" charset="0"/>
                <a:cs typeface="Times New Roman" panose="02020603050405020304" pitchFamily="18" charset="0"/>
              </a:rPr>
              <a:t>Viking ring made up of twisted gold rods and wires.</a:t>
            </a:r>
          </a:p>
          <a:p>
            <a:endParaRPr lang="en-GB" dirty="0">
              <a:latin typeface="Century Gothic" panose="020B0502020202020204" pitchFamily="34" charset="0"/>
            </a:endParaRPr>
          </a:p>
        </p:txBody>
      </p:sp>
      <p:pic>
        <p:nvPicPr>
          <p:cNvPr id="13" name="Content Placeholder 12" descr="A picture containing indoor, accessory&#10;&#10;Description automatically generated">
            <a:extLst>
              <a:ext uri="{FF2B5EF4-FFF2-40B4-BE49-F238E27FC236}">
                <a16:creationId xmlns:a16="http://schemas.microsoft.com/office/drawing/2014/main" id="{1768C94E-A9B5-4B55-B679-0942E0A80CA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11738" y="2737590"/>
            <a:ext cx="4211637" cy="2919523"/>
          </a:xfrm>
        </p:spPr>
      </p:pic>
      <p:sp>
        <p:nvSpPr>
          <p:cNvPr id="7" name="TextBox 6">
            <a:extLst>
              <a:ext uri="{FF2B5EF4-FFF2-40B4-BE49-F238E27FC236}">
                <a16:creationId xmlns:a16="http://schemas.microsoft.com/office/drawing/2014/main" id="{C5456AAE-E25D-4D3A-9BCD-43C80F6CC2A8}"/>
              </a:ext>
            </a:extLst>
          </p:cNvPr>
          <p:cNvSpPr txBox="1"/>
          <p:nvPr/>
        </p:nvSpPr>
        <p:spPr>
          <a:xfrm>
            <a:off x="4953000" y="78375"/>
            <a:ext cx="532654" cy="369332"/>
          </a:xfrm>
          <a:prstGeom prst="rect">
            <a:avLst/>
          </a:prstGeom>
          <a:noFill/>
        </p:spPr>
        <p:txBody>
          <a:bodyPr wrap="square" rtlCol="0">
            <a:spAutoFit/>
          </a:bodyPr>
          <a:lstStyle/>
          <a:p>
            <a:r>
              <a:rPr lang="en-GB" b="1" dirty="0">
                <a:solidFill>
                  <a:srgbClr val="00A9AC"/>
                </a:solidFill>
              </a:rPr>
              <a:t>14</a:t>
            </a:r>
          </a:p>
        </p:txBody>
      </p:sp>
      <p:sp>
        <p:nvSpPr>
          <p:cNvPr id="8" name="TextBox 7">
            <a:extLst>
              <a:ext uri="{FF2B5EF4-FFF2-40B4-BE49-F238E27FC236}">
                <a16:creationId xmlns:a16="http://schemas.microsoft.com/office/drawing/2014/main" id="{59848EB7-DABD-470D-9F2C-D9E38EA3DA97}"/>
              </a:ext>
            </a:extLst>
          </p:cNvPr>
          <p:cNvSpPr txBox="1"/>
          <p:nvPr/>
        </p:nvSpPr>
        <p:spPr>
          <a:xfrm>
            <a:off x="149675" y="78375"/>
            <a:ext cx="532654" cy="369332"/>
          </a:xfrm>
          <a:prstGeom prst="rect">
            <a:avLst/>
          </a:prstGeom>
          <a:noFill/>
        </p:spPr>
        <p:txBody>
          <a:bodyPr wrap="square" rtlCol="0">
            <a:spAutoFit/>
          </a:bodyPr>
          <a:lstStyle/>
          <a:p>
            <a:r>
              <a:rPr lang="en-GB" b="1" dirty="0">
                <a:solidFill>
                  <a:srgbClr val="00A9AC"/>
                </a:solidFill>
              </a:rPr>
              <a:t>13</a:t>
            </a:r>
          </a:p>
        </p:txBody>
      </p:sp>
      <p:sp>
        <p:nvSpPr>
          <p:cNvPr id="9" name="Text Placeholder 4">
            <a:extLst>
              <a:ext uri="{FF2B5EF4-FFF2-40B4-BE49-F238E27FC236}">
                <a16:creationId xmlns:a16="http://schemas.microsoft.com/office/drawing/2014/main" id="{8E2543AA-DE92-4EB9-9F77-13DAD09C7119}"/>
              </a:ext>
            </a:extLst>
          </p:cNvPr>
          <p:cNvSpPr txBox="1">
            <a:spLocks/>
          </p:cNvSpPr>
          <p:nvPr/>
        </p:nvSpPr>
        <p:spPr>
          <a:xfrm>
            <a:off x="679748" y="6328398"/>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in Leeds Parish Church</a:t>
            </a:r>
          </a:p>
          <a:p>
            <a:endParaRPr lang="en-GB" dirty="0">
              <a:latin typeface="Century Gothic" panose="020B0502020202020204" pitchFamily="34" charset="0"/>
            </a:endParaRPr>
          </a:p>
        </p:txBody>
      </p:sp>
      <p:sp>
        <p:nvSpPr>
          <p:cNvPr id="10" name="Text Placeholder 4">
            <a:extLst>
              <a:ext uri="{FF2B5EF4-FFF2-40B4-BE49-F238E27FC236}">
                <a16:creationId xmlns:a16="http://schemas.microsoft.com/office/drawing/2014/main" id="{2792A6EA-BFDE-4186-933E-A1A75D90639D}"/>
              </a:ext>
            </a:extLst>
          </p:cNvPr>
          <p:cNvSpPr txBox="1">
            <a:spLocks/>
          </p:cNvSpPr>
          <p:nvPr/>
        </p:nvSpPr>
        <p:spPr>
          <a:xfrm>
            <a:off x="5014913" y="6034088"/>
            <a:ext cx="421134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dirty="0">
                <a:latin typeface="Century Gothic" panose="020B0502020202020204" pitchFamily="34" charset="0"/>
                <a:ea typeface="Calibri" panose="020F0502020204030204" pitchFamily="34" charset="0"/>
                <a:cs typeface="Times New Roman" panose="02020603050405020304" pitchFamily="18" charset="0"/>
              </a:rPr>
              <a:t>Found in Boston Spa</a:t>
            </a:r>
          </a:p>
          <a:p>
            <a:endParaRPr lang="en-GB" dirty="0">
              <a:latin typeface="Century Gothic" panose="020B0502020202020204" pitchFamily="34" charset="0"/>
            </a:endParaRPr>
          </a:p>
        </p:txBody>
      </p:sp>
    </p:spTree>
    <p:extLst>
      <p:ext uri="{BB962C8B-B14F-4D97-AF65-F5344CB8AC3E}">
        <p14:creationId xmlns:p14="http://schemas.microsoft.com/office/powerpoint/2010/main" val="21571675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TotalTime>
  <Words>519</Words>
  <Application>Microsoft Office PowerPoint</Application>
  <PresentationFormat>A4 Paper (210x297 mm)</PresentationFormat>
  <Paragraphs>70</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Century Gothic</vt:lpstr>
      <vt:lpstr>Office Theme</vt:lpstr>
      <vt:lpstr>Teacher Notes Page  Object Based Timeline: Neolithic to Medieval (Anglo-Saxon)</vt:lpstr>
      <vt:lpstr>Date Ranges for the objects in this timeline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dc:creator>
  <cp:lastModifiedBy>Bartley, Izzy</cp:lastModifiedBy>
  <cp:revision>19</cp:revision>
  <dcterms:created xsi:type="dcterms:W3CDTF">2021-09-27T22:28:35Z</dcterms:created>
  <dcterms:modified xsi:type="dcterms:W3CDTF">2021-10-06T01:18:21Z</dcterms:modified>
</cp:coreProperties>
</file>