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59" r:id="rId3"/>
    <p:sldId id="276" r:id="rId4"/>
    <p:sldId id="278" r:id="rId5"/>
    <p:sldId id="280" r:id="rId6"/>
    <p:sldId id="282" r:id="rId7"/>
    <p:sldId id="284" r:id="rId8"/>
    <p:sldId id="303" r:id="rId9"/>
    <p:sldId id="306" r:id="rId10"/>
    <p:sldId id="307" r:id="rId11"/>
    <p:sldId id="308" r:id="rId12"/>
    <p:sldId id="309" r:id="rId13"/>
    <p:sldId id="310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5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E35205"/>
    <a:srgbClr val="EAAA00"/>
    <a:srgbClr val="14A19A"/>
    <a:srgbClr val="49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44" y="72"/>
      </p:cViewPr>
      <p:guideLst>
        <p:guide orient="horz"/>
        <p:guide pos="1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69E8-4BDF-3E42-ADC4-8D4C638BB4C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35DA5-23C9-5440-B7C4-583DDFB3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530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783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394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3469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465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365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24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9744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980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394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55B4-A822-7042-A029-FA8A239A56D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8638" y="621187"/>
            <a:ext cx="9641956" cy="6963675"/>
            <a:chOff x="308638" y="621187"/>
            <a:chExt cx="9641956" cy="6963675"/>
          </a:xfrm>
        </p:grpSpPr>
        <p:grpSp>
          <p:nvGrpSpPr>
            <p:cNvPr id="3" name="Group 2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34" name="Hexagon 33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684832" y="188042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4" name="Hexagon 4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5" name="Hexagon 4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7" name="Hexagon 4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</p:grpSp>
        <p:sp>
          <p:nvSpPr>
            <p:cNvPr id="32" name="Hexagon 31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xagon 34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6" name="Hexagon 35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8313" y="6004004"/>
            <a:ext cx="7084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Free learning 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reso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rces 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from arts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, cultural 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and heritage 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organisations</a:t>
            </a:r>
          </a:p>
          <a:p>
            <a:r>
              <a:rPr lang="en-GB" sz="3600" b="1" baseline="30000" dirty="0" err="1">
                <a:solidFill>
                  <a:srgbClr val="49C5B1"/>
                </a:solidFill>
                <a:latin typeface="Century Gothic"/>
                <a:cs typeface="Century Gothic"/>
              </a:rPr>
              <a:t>m</a:t>
            </a:r>
            <a:r>
              <a:rPr lang="en-GB" sz="3600" b="1" baseline="30000" dirty="0" err="1" smtClean="0">
                <a:solidFill>
                  <a:srgbClr val="49C5B1"/>
                </a:solidFill>
                <a:latin typeface="Century Gothic"/>
                <a:cs typeface="Century Gothic"/>
              </a:rPr>
              <a:t>ylearning.org</a:t>
            </a:r>
            <a:endParaRPr lang="en-GB" sz="3200" b="1" baseline="30000" dirty="0">
              <a:solidFill>
                <a:srgbClr val="49C5B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4907" y="4127178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6384" y="2417421"/>
            <a:ext cx="650769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 b="1" dirty="0" smtClean="0">
                <a:solidFill>
                  <a:srgbClr val="49C5B1"/>
                </a:solidFill>
                <a:latin typeface="Century Gothic" panose="020B0502020202020204" pitchFamily="34" charset="0"/>
              </a:rPr>
              <a:t>Temple </a:t>
            </a:r>
            <a:r>
              <a:rPr lang="en-GB" sz="4400" b="1" dirty="0" err="1" smtClean="0">
                <a:solidFill>
                  <a:srgbClr val="49C5B1"/>
                </a:solidFill>
                <a:latin typeface="Century Gothic" panose="020B0502020202020204" pitchFamily="34" charset="0"/>
              </a:rPr>
              <a:t>Newsam</a:t>
            </a:r>
            <a:r>
              <a:rPr lang="en-GB" sz="4400" b="1" dirty="0" smtClean="0">
                <a:solidFill>
                  <a:srgbClr val="49C5B1"/>
                </a:solidFill>
                <a:latin typeface="Century Gothic" panose="020B0502020202020204" pitchFamily="34" charset="0"/>
              </a:rPr>
              <a:t> Timeline</a:t>
            </a:r>
            <a:endParaRPr lang="en-US" sz="4400" b="1" dirty="0" smtClean="0">
              <a:solidFill>
                <a:srgbClr val="49C5B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96" y="265692"/>
            <a:ext cx="3335655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34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00" y="539779"/>
            <a:ext cx="3919476" cy="45111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506" y="612130"/>
            <a:ext cx="4032174" cy="45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0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36" y="538281"/>
            <a:ext cx="3894105" cy="45732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742" y="538281"/>
            <a:ext cx="3855743" cy="45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3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62" y="505853"/>
            <a:ext cx="3989732" cy="43525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050" y="445260"/>
            <a:ext cx="3985490" cy="44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721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209" y="869685"/>
            <a:ext cx="4451562" cy="38020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026" y="544910"/>
            <a:ext cx="3839790" cy="44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681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11" y="533366"/>
            <a:ext cx="3772653" cy="45454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060" y="533366"/>
            <a:ext cx="3835950" cy="45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00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1744" y="5956948"/>
            <a:ext cx="31944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The ‘</a:t>
            </a:r>
            <a:r>
              <a:rPr lang="en-GB" sz="1200" b="1" dirty="0" smtClean="0">
                <a:latin typeface="Century Gothic" panose="020B0502020202020204" pitchFamily="34" charset="0"/>
              </a:rPr>
              <a:t>Manor of </a:t>
            </a:r>
            <a:r>
              <a:rPr lang="en-GB" sz="1200" b="1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’ first appears in the </a:t>
            </a:r>
            <a:r>
              <a:rPr lang="en-GB" sz="1200" b="1" dirty="0" smtClean="0">
                <a:latin typeface="Century Gothic" panose="020B0502020202020204" pitchFamily="34" charset="0"/>
              </a:rPr>
              <a:t>Doomsday book.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 smtClean="0">
                <a:latin typeface="Century Gothic" panose="020B0502020202020204" pitchFamily="34" charset="0"/>
              </a:rPr>
              <a:t>‘Manor of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’ means ‘New Houses’</a:t>
            </a:r>
            <a:endParaRPr lang="en-GB" sz="1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2742" y="5396647"/>
            <a:ext cx="13324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1086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135" y="544538"/>
            <a:ext cx="3799225" cy="442407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648089" y="5396647"/>
            <a:ext cx="27408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1500 - 1520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62244" y="5992791"/>
            <a:ext cx="21780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Lord </a:t>
            </a:r>
            <a:r>
              <a:rPr lang="en-GB" sz="1200" b="1" dirty="0" smtClean="0">
                <a:latin typeface="Century Gothic" panose="020B0502020202020204" pitchFamily="34" charset="0"/>
              </a:rPr>
              <a:t>Darcy </a:t>
            </a:r>
            <a:r>
              <a:rPr lang="en-GB" sz="1200" dirty="0" smtClean="0">
                <a:latin typeface="Century Gothic" panose="020B0502020202020204" pitchFamily="34" charset="0"/>
              </a:rPr>
              <a:t>builds 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 house.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776" y="544538"/>
            <a:ext cx="3772338" cy="44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46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8556" y="5994502"/>
            <a:ext cx="22256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latin typeface="Century Gothic" panose="020B0502020202020204" pitchFamily="34" charset="0"/>
              </a:rPr>
              <a:t>King Henry VIII </a:t>
            </a:r>
            <a:r>
              <a:rPr lang="en-GB" sz="1200" dirty="0" smtClean="0">
                <a:latin typeface="Century Gothic" panose="020B0502020202020204" pitchFamily="34" charset="0"/>
              </a:rPr>
              <a:t>chops off Lord Darcy’s head for his part </a:t>
            </a:r>
            <a:r>
              <a:rPr lang="en-GB" sz="1200" dirty="0">
                <a:latin typeface="Century Gothic" panose="020B0502020202020204" pitchFamily="34" charset="0"/>
              </a:rPr>
              <a:t>in </a:t>
            </a:r>
            <a:r>
              <a:rPr lang="en-GB" sz="1200" b="1" dirty="0">
                <a:latin typeface="Century Gothic" panose="020B0502020202020204" pitchFamily="34" charset="0"/>
              </a:rPr>
              <a:t>The Pilgrimage of Grace. </a:t>
            </a:r>
            <a:endParaRPr lang="en-GB" sz="1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5489" y="5419841"/>
            <a:ext cx="12917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1537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sp>
        <p:nvSpPr>
          <p:cNvPr id="2" name="Hexagon 1"/>
          <p:cNvSpPr/>
          <p:nvPr/>
        </p:nvSpPr>
        <p:spPr>
          <a:xfrm>
            <a:off x="231106" y="535940"/>
            <a:ext cx="4120557" cy="4487752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6350" sx="55000" sy="55000" flip="none" algn="t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624" y="535940"/>
            <a:ext cx="3921999" cy="448775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21048" y="5428275"/>
            <a:ext cx="14018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1545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59130" y="5974872"/>
            <a:ext cx="17256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Margaret’s son, </a:t>
            </a:r>
            <a:r>
              <a:rPr lang="en-GB" sz="1200" b="1" dirty="0" smtClean="0">
                <a:latin typeface="Century Gothic" panose="020B0502020202020204" pitchFamily="34" charset="0"/>
              </a:rPr>
              <a:t>Henry Lord Darnley, </a:t>
            </a:r>
            <a:r>
              <a:rPr lang="en-GB" sz="1200" dirty="0" smtClean="0">
                <a:latin typeface="Century Gothic" panose="020B0502020202020204" pitchFamily="34" charset="0"/>
              </a:rPr>
              <a:t>is born at 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.</a:t>
            </a:r>
            <a:endParaRPr lang="en-GB" sz="12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950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7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4900" y="5879287"/>
            <a:ext cx="39672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latin typeface="Century Gothic" panose="020B0502020202020204" pitchFamily="34" charset="0"/>
              </a:rPr>
              <a:t>Queen Elizabeth I </a:t>
            </a:r>
            <a:r>
              <a:rPr lang="en-GB" sz="1200" dirty="0" smtClean="0">
                <a:latin typeface="Century Gothic" panose="020B0502020202020204" pitchFamily="34" charset="0"/>
              </a:rPr>
              <a:t>is on the throne, but Margaret is </a:t>
            </a:r>
            <a:r>
              <a:rPr lang="en-GB" sz="1200" dirty="0">
                <a:latin typeface="Century Gothic" panose="020B0502020202020204" pitchFamily="34" charset="0"/>
              </a:rPr>
              <a:t>desperate for </a:t>
            </a:r>
            <a:r>
              <a:rPr lang="en-GB" sz="1200" dirty="0" smtClean="0">
                <a:latin typeface="Century Gothic" panose="020B0502020202020204" pitchFamily="34" charset="0"/>
              </a:rPr>
              <a:t>her son, Lord Darnley to become King.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smtClean="0">
                <a:latin typeface="Century Gothic" panose="020B0502020202020204" pitchFamily="34" charset="0"/>
              </a:rPr>
              <a:t>She arranges </a:t>
            </a:r>
            <a:r>
              <a:rPr lang="en-GB" sz="1200" dirty="0">
                <a:latin typeface="Century Gothic" panose="020B0502020202020204" pitchFamily="34" charset="0"/>
              </a:rPr>
              <a:t>for him to meet </a:t>
            </a:r>
            <a:r>
              <a:rPr lang="en-GB" sz="1200" b="1" dirty="0">
                <a:latin typeface="Century Gothic" panose="020B0502020202020204" pitchFamily="34" charset="0"/>
              </a:rPr>
              <a:t>Mary </a:t>
            </a:r>
            <a:r>
              <a:rPr lang="en-GB" sz="1200" b="1" dirty="0" smtClean="0">
                <a:latin typeface="Century Gothic" panose="020B0502020202020204" pitchFamily="34" charset="0"/>
              </a:rPr>
              <a:t>Queen </a:t>
            </a:r>
            <a:r>
              <a:rPr lang="en-GB" sz="1200" b="1" dirty="0">
                <a:latin typeface="Century Gothic" panose="020B0502020202020204" pitchFamily="34" charset="0"/>
              </a:rPr>
              <a:t>of </a:t>
            </a:r>
            <a:r>
              <a:rPr lang="en-GB" sz="1200" b="1" dirty="0" smtClean="0">
                <a:latin typeface="Century Gothic" panose="020B0502020202020204" pitchFamily="34" charset="0"/>
              </a:rPr>
              <a:t>Scots </a:t>
            </a:r>
            <a:r>
              <a:rPr lang="en-GB" sz="1200" dirty="0" smtClean="0">
                <a:latin typeface="Century Gothic" panose="020B0502020202020204" pitchFamily="34" charset="0"/>
              </a:rPr>
              <a:t>and the couple marry in secret.  </a:t>
            </a:r>
            <a:endParaRPr lang="en-GB" sz="1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7118" y="5306673"/>
            <a:ext cx="14028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1565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00" y="539779"/>
            <a:ext cx="3919476" cy="451114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76961" y="5306673"/>
            <a:ext cx="14028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1567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506" y="612130"/>
            <a:ext cx="4032174" cy="457597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10219" y="5888234"/>
            <a:ext cx="342446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Henry Lord Darnley is found strangled. </a:t>
            </a:r>
          </a:p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The </a:t>
            </a:r>
            <a:r>
              <a:rPr lang="en-GB" sz="1200" b="1" dirty="0" smtClean="0">
                <a:latin typeface="Century Gothic" panose="020B0502020202020204" pitchFamily="34" charset="0"/>
              </a:rPr>
              <a:t>murder has never been solved</a:t>
            </a:r>
            <a:r>
              <a:rPr lang="en-GB" sz="1200" dirty="0" smtClean="0">
                <a:latin typeface="Century Gothic" panose="020B0502020202020204" pitchFamily="34" charset="0"/>
              </a:rPr>
              <a:t>, but one suspect is Mary Queen of Scots</a:t>
            </a:r>
          </a:p>
        </p:txBody>
      </p:sp>
    </p:spTree>
    <p:extLst>
      <p:ext uri="{BB962C8B-B14F-4D97-AF65-F5344CB8AC3E}">
        <p14:creationId xmlns:p14="http://schemas.microsoft.com/office/powerpoint/2010/main" val="14384173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6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14658" y="5268407"/>
            <a:ext cx="132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1603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3096" y="5813752"/>
            <a:ext cx="306958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Queen Elizabeth dies without having children, </a:t>
            </a:r>
            <a:r>
              <a:rPr lang="en-GB" sz="1200" dirty="0" smtClean="0">
                <a:latin typeface="Century Gothic" panose="020B0502020202020204" pitchFamily="34" charset="0"/>
              </a:rPr>
              <a:t>so the son of Lord Darnley and Mary Queen of Scots,  </a:t>
            </a:r>
            <a:r>
              <a:rPr lang="en-GB" sz="1200" b="1" dirty="0">
                <a:latin typeface="Century Gothic" panose="020B0502020202020204" pitchFamily="34" charset="0"/>
              </a:rPr>
              <a:t>James 1 </a:t>
            </a:r>
            <a:r>
              <a:rPr lang="en-GB" sz="1200" dirty="0">
                <a:latin typeface="Century Gothic" panose="020B0502020202020204" pitchFamily="34" charset="0"/>
              </a:rPr>
              <a:t>inherits Temple </a:t>
            </a:r>
            <a:r>
              <a:rPr lang="en-GB" sz="1200" dirty="0" err="1">
                <a:latin typeface="Century Gothic" panose="020B0502020202020204" pitchFamily="34" charset="0"/>
              </a:rPr>
              <a:t>Newsam</a:t>
            </a:r>
            <a:r>
              <a:rPr lang="en-GB" sz="1200" dirty="0">
                <a:latin typeface="Century Gothic" panose="020B0502020202020204" pitchFamily="34" charset="0"/>
              </a:rPr>
              <a:t>. </a:t>
            </a:r>
            <a:endParaRPr lang="en-GB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36" y="538281"/>
            <a:ext cx="3894105" cy="45732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623431" y="5268407"/>
            <a:ext cx="132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1622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02754" y="5767585"/>
            <a:ext cx="2567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The Duke of Lennox is in </a:t>
            </a:r>
            <a:r>
              <a:rPr lang="en-GB" sz="1200" dirty="0">
                <a:latin typeface="Century Gothic" panose="020B0502020202020204" pitchFamily="34" charset="0"/>
              </a:rPr>
              <a:t>lots of debt</a:t>
            </a:r>
            <a:r>
              <a:rPr lang="en-GB" sz="1200" dirty="0" smtClean="0">
                <a:latin typeface="Century Gothic" panose="020B0502020202020204" pitchFamily="34" charset="0"/>
              </a:rPr>
              <a:t>, so he </a:t>
            </a:r>
            <a:r>
              <a:rPr lang="en-GB" sz="1200" dirty="0">
                <a:latin typeface="Century Gothic" panose="020B0502020202020204" pitchFamily="34" charset="0"/>
              </a:rPr>
              <a:t>sells </a:t>
            </a:r>
            <a:r>
              <a:rPr lang="en-GB" sz="1200" dirty="0" smtClean="0">
                <a:latin typeface="Century Gothic" panose="020B0502020202020204" pitchFamily="34" charset="0"/>
              </a:rPr>
              <a:t>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 to property developer </a:t>
            </a:r>
            <a:r>
              <a:rPr lang="en-GB" sz="1200" b="1" dirty="0" smtClean="0">
                <a:latin typeface="Century Gothic" panose="020B0502020202020204" pitchFamily="34" charset="0"/>
              </a:rPr>
              <a:t>Arthur Ingram </a:t>
            </a:r>
            <a:r>
              <a:rPr lang="en-GB" sz="1200" dirty="0">
                <a:latin typeface="Century Gothic" panose="020B0502020202020204" pitchFamily="34" charset="0"/>
              </a:rPr>
              <a:t>for £</a:t>
            </a:r>
            <a:r>
              <a:rPr lang="en-GB" sz="1200" dirty="0" smtClean="0">
                <a:latin typeface="Century Gothic" panose="020B0502020202020204" pitchFamily="34" charset="0"/>
              </a:rPr>
              <a:t>12,000.</a:t>
            </a:r>
            <a:endParaRPr lang="en-GB" sz="1200" dirty="0">
              <a:latin typeface="Century Gothic" panose="020B0502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742" y="538281"/>
            <a:ext cx="3855743" cy="45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38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6" grpId="0"/>
      <p:bldP spid="4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3430" y="5698949"/>
            <a:ext cx="386854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 passes down the Ingram family </a:t>
            </a:r>
            <a:r>
              <a:rPr lang="en-GB" sz="1200" dirty="0" err="1" smtClean="0">
                <a:latin typeface="Century Gothic" panose="020B0502020202020204" pitchFamily="34" charset="0"/>
              </a:rPr>
              <a:t>line.</a:t>
            </a:r>
            <a:r>
              <a:rPr lang="en-GB" sz="1200" b="1" dirty="0" err="1" smtClean="0">
                <a:latin typeface="Century Gothic" panose="020B0502020202020204" pitchFamily="34" charset="0"/>
              </a:rPr>
              <a:t>Henry</a:t>
            </a:r>
            <a:r>
              <a:rPr lang="en-GB" sz="1200" b="1" dirty="0" smtClean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Ingram </a:t>
            </a:r>
            <a:r>
              <a:rPr lang="en-GB" sz="1200" dirty="0" smtClean="0">
                <a:latin typeface="Century Gothic" panose="020B0502020202020204" pitchFamily="34" charset="0"/>
              </a:rPr>
              <a:t>goes on a Grand Tour and collects paintings and other artworks.  In1736 he creates the</a:t>
            </a:r>
            <a:r>
              <a:rPr lang="en-GB" sz="1200" b="1" dirty="0" smtClean="0">
                <a:latin typeface="Century Gothic" panose="020B0502020202020204" pitchFamily="34" charset="0"/>
              </a:rPr>
              <a:t> Picture Gallery</a:t>
            </a:r>
            <a:r>
              <a:rPr lang="en-GB" sz="1200" dirty="0" smtClean="0">
                <a:latin typeface="Century Gothic" panose="020B0502020202020204" pitchFamily="34" charset="0"/>
              </a:rPr>
              <a:t> you can still see at 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 today.</a:t>
            </a:r>
            <a:endParaRPr lang="en-GB" sz="1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3756" y="5077902"/>
            <a:ext cx="31465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1642 - 1758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62" y="505853"/>
            <a:ext cx="3989732" cy="43525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792" y="456229"/>
            <a:ext cx="3990036" cy="45011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491945" y="5084302"/>
            <a:ext cx="31465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1806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30042" y="5742979"/>
            <a:ext cx="34197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Charles Ingram </a:t>
            </a:r>
            <a:r>
              <a:rPr lang="en-GB" sz="1200" dirty="0" smtClean="0">
                <a:latin typeface="Century Gothic" panose="020B0502020202020204" pitchFamily="34" charset="0"/>
              </a:rPr>
              <a:t>inherits </a:t>
            </a:r>
            <a:r>
              <a:rPr lang="en-GB" sz="1200" dirty="0">
                <a:latin typeface="Century Gothic" panose="020B0502020202020204" pitchFamily="34" charset="0"/>
              </a:rPr>
              <a:t>Temple </a:t>
            </a:r>
            <a:r>
              <a:rPr lang="en-GB" sz="1200" dirty="0" err="1">
                <a:latin typeface="Century Gothic" panose="020B0502020202020204" pitchFamily="34" charset="0"/>
              </a:rPr>
              <a:t>Newsam</a:t>
            </a:r>
            <a:r>
              <a:rPr lang="en-GB" sz="1200" dirty="0">
                <a:latin typeface="Century Gothic" panose="020B0502020202020204" pitchFamily="34" charset="0"/>
              </a:rPr>
              <a:t>.  He </a:t>
            </a:r>
            <a:r>
              <a:rPr lang="en-GB" sz="1200" dirty="0" smtClean="0">
                <a:latin typeface="Century Gothic" panose="020B0502020202020204" pitchFamily="34" charset="0"/>
              </a:rPr>
              <a:t>marries a wealthy heiress, </a:t>
            </a:r>
            <a:r>
              <a:rPr lang="en-GB" sz="1200" b="1" dirty="0" smtClean="0">
                <a:latin typeface="Century Gothic" panose="020B0502020202020204" pitchFamily="34" charset="0"/>
              </a:rPr>
              <a:t>Frances Shepheard, </a:t>
            </a:r>
            <a:r>
              <a:rPr lang="en-GB" sz="1200" dirty="0" smtClean="0">
                <a:latin typeface="Century Gothic" panose="020B0502020202020204" pitchFamily="34" charset="0"/>
              </a:rPr>
              <a:t>and </a:t>
            </a:r>
            <a:r>
              <a:rPr lang="en-GB" sz="1200" b="1" dirty="0" smtClean="0">
                <a:latin typeface="Century Gothic" panose="020B0502020202020204" pitchFamily="34" charset="0"/>
              </a:rPr>
              <a:t>using her money, </a:t>
            </a:r>
            <a:r>
              <a:rPr lang="en-GB" sz="1200" dirty="0" smtClean="0">
                <a:latin typeface="Century Gothic" panose="020B0502020202020204" pitchFamily="34" charset="0"/>
              </a:rPr>
              <a:t>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 is transformed. </a:t>
            </a:r>
            <a:endParaRPr lang="en-GB" sz="12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029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5714" y="5730476"/>
            <a:ext cx="29358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Lady Hertford dies, and the third sister’s son, </a:t>
            </a:r>
            <a:r>
              <a:rPr lang="en-GB" sz="1200" b="1" dirty="0" smtClean="0">
                <a:latin typeface="Century Gothic" panose="020B0502020202020204" pitchFamily="34" charset="0"/>
              </a:rPr>
              <a:t>Hugo Charles </a:t>
            </a:r>
            <a:r>
              <a:rPr lang="en-GB" sz="1200" b="1" dirty="0" err="1" smtClean="0">
                <a:latin typeface="Century Gothic" panose="020B0502020202020204" pitchFamily="34" charset="0"/>
              </a:rPr>
              <a:t>Meynell</a:t>
            </a:r>
            <a:r>
              <a:rPr lang="en-GB" sz="1200" b="1" dirty="0" smtClean="0">
                <a:latin typeface="Century Gothic" panose="020B0502020202020204" pitchFamily="34" charset="0"/>
              </a:rPr>
              <a:t> Ingram </a:t>
            </a:r>
            <a:r>
              <a:rPr lang="en-GB" sz="1200" dirty="0" smtClean="0">
                <a:latin typeface="Century Gothic" panose="020B0502020202020204" pitchFamily="34" charset="0"/>
              </a:rPr>
              <a:t>inherits 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.  </a:t>
            </a:r>
            <a:endParaRPr lang="en-GB" sz="1200" dirty="0">
              <a:latin typeface="Century Gothic" panose="020B0502020202020204" pitchFamily="34" charset="0"/>
            </a:endParaRPr>
          </a:p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Hugo dies in 1871, leaving Emily as the </a:t>
            </a:r>
            <a:r>
              <a:rPr lang="en-GB" sz="1200" b="1" dirty="0" smtClean="0">
                <a:latin typeface="Century Gothic" panose="020B0502020202020204" pitchFamily="34" charset="0"/>
              </a:rPr>
              <a:t>sole proprietor</a:t>
            </a:r>
            <a:endParaRPr lang="en-GB" sz="12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9386" y="5204103"/>
            <a:ext cx="12905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1871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6649" y="869685"/>
            <a:ext cx="4451562" cy="38020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139535" y="544910"/>
            <a:ext cx="3730145" cy="445156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637353" y="5835469"/>
            <a:ext cx="30031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Emily </a:t>
            </a:r>
            <a:r>
              <a:rPr lang="en-GB" sz="1200" dirty="0">
                <a:latin typeface="Century Gothic" panose="020B0502020202020204" pitchFamily="34" charset="0"/>
              </a:rPr>
              <a:t>Wood </a:t>
            </a:r>
            <a:r>
              <a:rPr lang="en-GB" sz="1200" dirty="0" smtClean="0">
                <a:latin typeface="Century Gothic" panose="020B0502020202020204" pitchFamily="34" charset="0"/>
              </a:rPr>
              <a:t>is now almost </a:t>
            </a:r>
            <a:r>
              <a:rPr lang="en-GB" sz="1200" dirty="0">
                <a:latin typeface="Century Gothic" panose="020B0502020202020204" pitchFamily="34" charset="0"/>
              </a:rPr>
              <a:t>as rich as </a:t>
            </a:r>
            <a:r>
              <a:rPr lang="en-GB" sz="1200" b="1" dirty="0">
                <a:latin typeface="Century Gothic" panose="020B0502020202020204" pitchFamily="34" charset="0"/>
              </a:rPr>
              <a:t>Queen Victoria </a:t>
            </a:r>
            <a:r>
              <a:rPr lang="en-GB" sz="1200" dirty="0">
                <a:latin typeface="Century Gothic" panose="020B0502020202020204" pitchFamily="34" charset="0"/>
              </a:rPr>
              <a:t>herself!</a:t>
            </a:r>
          </a:p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She spends </a:t>
            </a:r>
            <a:r>
              <a:rPr lang="en-GB" sz="1200" dirty="0">
                <a:latin typeface="Century Gothic" panose="020B0502020202020204" pitchFamily="34" charset="0"/>
              </a:rPr>
              <a:t>a lot of money developing 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.  </a:t>
            </a:r>
            <a:endParaRPr lang="en-GB" sz="1200" b="1" dirty="0" smtClean="0"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09997" y="5204103"/>
            <a:ext cx="12905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1904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870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40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8883" y="5997619"/>
            <a:ext cx="30069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 house is an art gallery, showing works by young artists such as </a:t>
            </a:r>
            <a:r>
              <a:rPr lang="en-GB" sz="1200" b="1" dirty="0" smtClean="0">
                <a:latin typeface="Century Gothic" panose="020B0502020202020204" pitchFamily="34" charset="0"/>
              </a:rPr>
              <a:t>Henry Moore </a:t>
            </a:r>
            <a:r>
              <a:rPr lang="en-GB" sz="1200" dirty="0" smtClean="0">
                <a:latin typeface="Century Gothic" panose="020B0502020202020204" pitchFamily="34" charset="0"/>
              </a:rPr>
              <a:t>and </a:t>
            </a:r>
            <a:r>
              <a:rPr lang="en-GB" sz="1200" b="1" dirty="0" smtClean="0">
                <a:latin typeface="Century Gothic" panose="020B0502020202020204" pitchFamily="34" charset="0"/>
              </a:rPr>
              <a:t>Barbara Hepworth</a:t>
            </a:r>
            <a:r>
              <a:rPr lang="en-GB" sz="1200" dirty="0" smtClean="0">
                <a:latin typeface="Century Gothic" panose="020B0502020202020204" pitchFamily="34" charset="0"/>
              </a:rPr>
              <a:t>.</a:t>
            </a:r>
            <a:endParaRPr lang="en-GB" sz="1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3025" y="5334766"/>
            <a:ext cx="15314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1940s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401" y="533366"/>
            <a:ext cx="3863819" cy="4655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770" y="533365"/>
            <a:ext cx="3870240" cy="463413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396430" y="5994488"/>
            <a:ext cx="31129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smtClean="0">
                <a:latin typeface="Century Gothic" panose="020B0502020202020204" pitchFamily="34" charset="0"/>
              </a:rPr>
              <a:t>Leeds City Council restores Temple </a:t>
            </a:r>
            <a:r>
              <a:rPr lang="en-GB" sz="1200" dirty="0" err="1" smtClean="0">
                <a:latin typeface="Century Gothic" panose="020B0502020202020204" pitchFamily="34" charset="0"/>
              </a:rPr>
              <a:t>Newsam</a:t>
            </a:r>
            <a:r>
              <a:rPr lang="en-GB" sz="1200" dirty="0" smtClean="0">
                <a:latin typeface="Century Gothic" panose="020B0502020202020204" pitchFamily="34" charset="0"/>
              </a:rPr>
              <a:t> for </a:t>
            </a:r>
            <a:r>
              <a:rPr lang="en-GB" sz="1200" dirty="0">
                <a:latin typeface="Century Gothic" panose="020B0502020202020204" pitchFamily="34" charset="0"/>
              </a:rPr>
              <a:t>its 250</a:t>
            </a:r>
            <a:r>
              <a:rPr lang="en-GB" sz="1200" baseline="30000" dirty="0">
                <a:latin typeface="Century Gothic" panose="020B0502020202020204" pitchFamily="34" charset="0"/>
              </a:rPr>
              <a:t>th</a:t>
            </a:r>
            <a:r>
              <a:rPr lang="en-GB" sz="1200" dirty="0">
                <a:latin typeface="Century Gothic" panose="020B0502020202020204" pitchFamily="34" charset="0"/>
              </a:rPr>
              <a:t> Anniversary. </a:t>
            </a:r>
            <a:endParaRPr lang="en-GB" sz="1200" dirty="0" smtClean="0">
              <a:latin typeface="Century Gothic" panose="020B0502020202020204" pitchFamily="34" charset="0"/>
            </a:endParaRPr>
          </a:p>
          <a:p>
            <a:endParaRPr lang="en-GB" sz="12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8685" y="5337707"/>
            <a:ext cx="15314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E35205"/>
                </a:solidFill>
                <a:latin typeface="Century Gothic" panose="020B0502020202020204" pitchFamily="34" charset="0"/>
              </a:rPr>
              <a:t>1996</a:t>
            </a:r>
            <a:endParaRPr lang="en-US" sz="3600" b="1" dirty="0" smtClean="0">
              <a:solidFill>
                <a:srgbClr val="E352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52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31106" y="535940"/>
            <a:ext cx="4120557" cy="4487752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6350" sx="55000" sy="55000" flip="none" algn="t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624" y="535940"/>
            <a:ext cx="3921999" cy="44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01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358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Bivouac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Kate Pettitt</dc:creator>
  <cp:lastModifiedBy>Bartley, Izzy</cp:lastModifiedBy>
  <cp:revision>170</cp:revision>
  <dcterms:created xsi:type="dcterms:W3CDTF">2017-08-04T08:32:44Z</dcterms:created>
  <dcterms:modified xsi:type="dcterms:W3CDTF">2020-03-05T16:34:43Z</dcterms:modified>
</cp:coreProperties>
</file>