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4" r:id="rId2"/>
    <p:sldId id="257" r:id="rId3"/>
    <p:sldId id="256" r:id="rId4"/>
    <p:sldId id="267" r:id="rId5"/>
    <p:sldId id="268" r:id="rId6"/>
    <p:sldId id="269" r:id="rId7"/>
    <p:sldId id="273" r:id="rId8"/>
    <p:sldId id="288" r:id="rId9"/>
    <p:sldId id="289" r:id="rId10"/>
    <p:sldId id="291" r:id="rId11"/>
    <p:sldId id="299" r:id="rId12"/>
    <p:sldId id="298" r:id="rId13"/>
    <p:sldId id="270" r:id="rId14"/>
    <p:sldId id="300" r:id="rId15"/>
    <p:sldId id="293" r:id="rId16"/>
    <p:sldId id="271" r:id="rId17"/>
    <p:sldId id="301" r:id="rId18"/>
    <p:sldId id="297" r:id="rId19"/>
    <p:sldId id="272" r:id="rId20"/>
    <p:sldId id="302" r:id="rId21"/>
    <p:sldId id="296" r:id="rId22"/>
    <p:sldId id="276" r:id="rId23"/>
    <p:sldId id="303" r:id="rId24"/>
    <p:sldId id="286" r:id="rId25"/>
    <p:sldId id="277" r:id="rId26"/>
    <p:sldId id="304" r:id="rId27"/>
    <p:sldId id="290" r:id="rId28"/>
    <p:sldId id="278" r:id="rId29"/>
    <p:sldId id="305" r:id="rId30"/>
    <p:sldId id="284" r:id="rId31"/>
    <p:sldId id="285" r:id="rId32"/>
    <p:sldId id="306" r:id="rId33"/>
    <p:sldId id="292" r:id="rId34"/>
    <p:sldId id="280" r:id="rId35"/>
    <p:sldId id="307" r:id="rId36"/>
    <p:sldId id="294" r:id="rId37"/>
    <p:sldId id="281" r:id="rId38"/>
    <p:sldId id="282" r:id="rId39"/>
    <p:sldId id="308" r:id="rId40"/>
    <p:sldId id="3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D00"/>
    <a:srgbClr val="1D1D1B"/>
    <a:srgbClr val="111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 showGuides="1">
      <p:cViewPr varScale="1">
        <p:scale>
          <a:sx n="84" d="100"/>
          <a:sy n="84" d="100"/>
        </p:scale>
        <p:origin x="653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2BA9-6F38-48B2-9B8F-FA925DA0E08B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FA9A-0ABF-41F9-8B03-3DEB0FEC1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FA9A-0ABF-41F9-8B03-3DEB0FEC1C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5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8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0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2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4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7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2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43AA-855B-4443-AE9D-88D23BA1943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8028-FA0D-46FF-A419-9089A2BDE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32.xml"/><Relationship Id="rId4" Type="http://schemas.openxmlformats.org/officeDocument/2006/relationships/slide" Target="slide35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17.xml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4.xml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10" Type="http://schemas.openxmlformats.org/officeDocument/2006/relationships/image" Target="../media/image16.png"/><Relationship Id="rId4" Type="http://schemas.openxmlformats.org/officeDocument/2006/relationships/slide" Target="slide6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87" y="328224"/>
            <a:ext cx="5623226" cy="5622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87902" y="4395969"/>
            <a:ext cx="1544434" cy="1530300"/>
            <a:chOff x="5598017" y="5036233"/>
            <a:chExt cx="995966" cy="986851"/>
          </a:xfrm>
        </p:grpSpPr>
        <p:sp>
          <p:nvSpPr>
            <p:cNvPr id="4" name="Rectangle 3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762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76200">
              <a:solidFill>
                <a:srgbClr val="1D1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9693178" y="4294433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40440" y="6079401"/>
            <a:ext cx="311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#womenswork100</a:t>
            </a:r>
            <a:endParaRPr lang="en-GB" sz="2800" b="1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93961"/>
            <a:ext cx="10515600" cy="4261450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Would you be willing to work with explosives?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2779" y="2803402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49395" y="3153351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932142" y="3133800"/>
            <a:ext cx="1625790" cy="159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609700" y="3142293"/>
            <a:ext cx="1625790" cy="159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" y="-436728"/>
            <a:ext cx="2115403" cy="2115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218" y="0"/>
            <a:ext cx="2188663" cy="21890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5451">
            <a:off x="10086669" y="-680081"/>
            <a:ext cx="3583730" cy="35837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67" y="-539837"/>
            <a:ext cx="2218899" cy="22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7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4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4" y="155994"/>
            <a:ext cx="6546011" cy="654601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17043451" flipV="1">
            <a:off x="7078575" y="3596407"/>
            <a:ext cx="892714" cy="2596072"/>
          </a:xfrm>
          <a:custGeom>
            <a:avLst/>
            <a:gdLst>
              <a:gd name="connsiteX0" fmla="*/ 1662337 w 1662337"/>
              <a:gd name="connsiteY0" fmla="*/ 0 h 2336800"/>
              <a:gd name="connsiteX1" fmla="*/ 112937 w 1662337"/>
              <a:gd name="connsiteY1" fmla="*/ 1778000 h 2336800"/>
              <a:gd name="connsiteX2" fmla="*/ 239937 w 1662337"/>
              <a:gd name="connsiteY2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337" h="2336800">
                <a:moveTo>
                  <a:pt x="1662337" y="0"/>
                </a:moveTo>
                <a:cubicBezTo>
                  <a:pt x="1006170" y="694266"/>
                  <a:pt x="350004" y="1388533"/>
                  <a:pt x="112937" y="1778000"/>
                </a:cubicBezTo>
                <a:cubicBezTo>
                  <a:pt x="-124130" y="2167467"/>
                  <a:pt x="57903" y="2252133"/>
                  <a:pt x="239937" y="2336800"/>
                </a:cubicBezTo>
              </a:path>
            </a:pathLst>
          </a:custGeom>
          <a:noFill/>
          <a:ln w="762000"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83925">
            <a:off x="6245616" y="1367742"/>
            <a:ext cx="1761262" cy="3939969"/>
          </a:xfrm>
          <a:custGeom>
            <a:avLst/>
            <a:gdLst>
              <a:gd name="connsiteX0" fmla="*/ 787400 w 787400"/>
              <a:gd name="connsiteY0" fmla="*/ 0 h 1320800"/>
              <a:gd name="connsiteX1" fmla="*/ 0 w 787400"/>
              <a:gd name="connsiteY1" fmla="*/ 1320800 h 1320800"/>
              <a:gd name="connsiteX2" fmla="*/ 0 w 787400"/>
              <a:gd name="connsiteY2" fmla="*/ 1320800 h 1320800"/>
              <a:gd name="connsiteX3" fmla="*/ 0 w 787400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1320800">
                <a:moveTo>
                  <a:pt x="787400" y="0"/>
                </a:moveTo>
                <a:lnTo>
                  <a:pt x="0" y="1320800"/>
                </a:lnTo>
                <a:lnTo>
                  <a:pt x="0" y="1320800"/>
                </a:lnTo>
                <a:lnTo>
                  <a:pt x="0" y="1320800"/>
                </a:lnTo>
              </a:path>
            </a:pathLst>
          </a:custGeom>
          <a:noFill/>
          <a:ln w="762000"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310572" y="775467"/>
            <a:ext cx="1785428" cy="2637064"/>
          </a:xfrm>
          <a:custGeom>
            <a:avLst/>
            <a:gdLst>
              <a:gd name="connsiteX0" fmla="*/ 1662337 w 1662337"/>
              <a:gd name="connsiteY0" fmla="*/ 0 h 2336800"/>
              <a:gd name="connsiteX1" fmla="*/ 112937 w 1662337"/>
              <a:gd name="connsiteY1" fmla="*/ 1778000 h 2336800"/>
              <a:gd name="connsiteX2" fmla="*/ 239937 w 1662337"/>
              <a:gd name="connsiteY2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337" h="2336800">
                <a:moveTo>
                  <a:pt x="1662337" y="0"/>
                </a:moveTo>
                <a:cubicBezTo>
                  <a:pt x="1006170" y="694266"/>
                  <a:pt x="350004" y="1388533"/>
                  <a:pt x="112937" y="1778000"/>
                </a:cubicBezTo>
                <a:cubicBezTo>
                  <a:pt x="-124130" y="2167467"/>
                  <a:pt x="57903" y="2252133"/>
                  <a:pt x="239937" y="2336800"/>
                </a:cubicBezTo>
              </a:path>
            </a:pathLst>
          </a:custGeom>
          <a:noFill/>
          <a:ln w="762000"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253034">
            <a:off x="4336434" y="1541359"/>
            <a:ext cx="3596308" cy="2074009"/>
          </a:xfrm>
          <a:custGeom>
            <a:avLst/>
            <a:gdLst>
              <a:gd name="connsiteX0" fmla="*/ 0 w 2438400"/>
              <a:gd name="connsiteY0" fmla="*/ 1689854 h 1689854"/>
              <a:gd name="connsiteX1" fmla="*/ 1981200 w 2438400"/>
              <a:gd name="connsiteY1" fmla="*/ 89654 h 1689854"/>
              <a:gd name="connsiteX2" fmla="*/ 2438400 w 2438400"/>
              <a:gd name="connsiteY2" fmla="*/ 191254 h 1689854"/>
              <a:gd name="connsiteX3" fmla="*/ 2438400 w 2438400"/>
              <a:gd name="connsiteY3" fmla="*/ 191254 h 1689854"/>
              <a:gd name="connsiteX4" fmla="*/ 2438400 w 2438400"/>
              <a:gd name="connsiteY4" fmla="*/ 191254 h 168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1689854">
                <a:moveTo>
                  <a:pt x="0" y="1689854"/>
                </a:moveTo>
                <a:cubicBezTo>
                  <a:pt x="787400" y="1014637"/>
                  <a:pt x="1574800" y="339421"/>
                  <a:pt x="1981200" y="89654"/>
                </a:cubicBezTo>
                <a:cubicBezTo>
                  <a:pt x="2387600" y="-160113"/>
                  <a:pt x="2438400" y="191254"/>
                  <a:pt x="2438400" y="191254"/>
                </a:cubicBezTo>
                <a:lnTo>
                  <a:pt x="2438400" y="191254"/>
                </a:lnTo>
                <a:lnTo>
                  <a:pt x="2438400" y="191254"/>
                </a:lnTo>
              </a:path>
            </a:pathLst>
          </a:custGeom>
          <a:noFill/>
          <a:ln w="762000"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211502"/>
            <a:ext cx="4531409" cy="788427"/>
          </a:xfr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WINDOW CLEANER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83040"/>
            <a:ext cx="6091312" cy="510720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Even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during war, windows need cleaning!  </a:t>
            </a: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With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the men gone off to war, female window cleaners are now a regular sight.  </a:t>
            </a: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You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must be happy to climb ladders to reach top floor windows, and to wear trousers, as these will be part of your uniform.  </a:t>
            </a: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This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 a popular job </a:t>
            </a: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though;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there may be a lot of competition. 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07" y="211502"/>
            <a:ext cx="4775000" cy="6485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37" y="5496814"/>
            <a:ext cx="6091312" cy="1200329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Women worked as window cleaners in Leeds, with 300 women applying for the first 15 jobs.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25" y="181597"/>
            <a:ext cx="1687735" cy="168773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273202" y="5953785"/>
            <a:ext cx="777771" cy="770653"/>
            <a:chOff x="5598017" y="5036233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1259554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77126" y="6179206"/>
            <a:ext cx="396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/>
                </a:solidFill>
              </a:rPr>
              <a:t>Image: </a:t>
            </a:r>
            <a:r>
              <a:rPr lang="en-GB" sz="1400" i="1" dirty="0">
                <a:solidFill>
                  <a:schemeClr val="bg1"/>
                </a:solidFill>
              </a:rPr>
              <a:t>A female window cleaner employed by the Mayfair Window Cleaning Co., London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| </a:t>
            </a:r>
            <a:r>
              <a:rPr lang="en-GB" sz="1400" i="1" dirty="0" smtClean="0">
                <a:solidFill>
                  <a:schemeClr val="bg1"/>
                </a:solidFill>
              </a:rPr>
              <a:t>©  IWM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41" y="138741"/>
            <a:ext cx="6580517" cy="6580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0866" y="709685"/>
            <a:ext cx="1373874" cy="1828800"/>
          </a:xfrm>
          <a:custGeom>
            <a:avLst/>
            <a:gdLst>
              <a:gd name="connsiteX0" fmla="*/ 0 w 1346579"/>
              <a:gd name="connsiteY0" fmla="*/ 0 h 1815152"/>
              <a:gd name="connsiteX1" fmla="*/ 1346579 w 1346579"/>
              <a:gd name="connsiteY1" fmla="*/ 0 h 1815152"/>
              <a:gd name="connsiteX2" fmla="*/ 1346579 w 1346579"/>
              <a:gd name="connsiteY2" fmla="*/ 1815152 h 1815152"/>
              <a:gd name="connsiteX3" fmla="*/ 0 w 1346579"/>
              <a:gd name="connsiteY3" fmla="*/ 1815152 h 1815152"/>
              <a:gd name="connsiteX4" fmla="*/ 0 w 1346579"/>
              <a:gd name="connsiteY4" fmla="*/ 0 h 1815152"/>
              <a:gd name="connsiteX0" fmla="*/ 0 w 1346579"/>
              <a:gd name="connsiteY0" fmla="*/ 0 h 1815152"/>
              <a:gd name="connsiteX1" fmla="*/ 1346579 w 1346579"/>
              <a:gd name="connsiteY1" fmla="*/ 0 h 1815152"/>
              <a:gd name="connsiteX2" fmla="*/ 1346579 w 1346579"/>
              <a:gd name="connsiteY2" fmla="*/ 1815152 h 1815152"/>
              <a:gd name="connsiteX3" fmla="*/ 27296 w 1346579"/>
              <a:gd name="connsiteY3" fmla="*/ 1774209 h 1815152"/>
              <a:gd name="connsiteX4" fmla="*/ 0 w 1346579"/>
              <a:gd name="connsiteY4" fmla="*/ 0 h 1815152"/>
              <a:gd name="connsiteX0" fmla="*/ 0 w 1346579"/>
              <a:gd name="connsiteY0" fmla="*/ 0 h 1828800"/>
              <a:gd name="connsiteX1" fmla="*/ 1346579 w 1346579"/>
              <a:gd name="connsiteY1" fmla="*/ 0 h 1828800"/>
              <a:gd name="connsiteX2" fmla="*/ 1346579 w 1346579"/>
              <a:gd name="connsiteY2" fmla="*/ 1815152 h 1828800"/>
              <a:gd name="connsiteX3" fmla="*/ 40944 w 1346579"/>
              <a:gd name="connsiteY3" fmla="*/ 1828800 h 1828800"/>
              <a:gd name="connsiteX4" fmla="*/ 0 w 1346579"/>
              <a:gd name="connsiteY4" fmla="*/ 0 h 1828800"/>
              <a:gd name="connsiteX0" fmla="*/ 27295 w 1373874"/>
              <a:gd name="connsiteY0" fmla="*/ 0 h 1828800"/>
              <a:gd name="connsiteX1" fmla="*/ 1373874 w 1373874"/>
              <a:gd name="connsiteY1" fmla="*/ 0 h 1828800"/>
              <a:gd name="connsiteX2" fmla="*/ 1373874 w 1373874"/>
              <a:gd name="connsiteY2" fmla="*/ 1815152 h 1828800"/>
              <a:gd name="connsiteX3" fmla="*/ 68239 w 1373874"/>
              <a:gd name="connsiteY3" fmla="*/ 1828800 h 1828800"/>
              <a:gd name="connsiteX4" fmla="*/ 0 w 1373874"/>
              <a:gd name="connsiteY4" fmla="*/ 1487605 h 1828800"/>
              <a:gd name="connsiteX5" fmla="*/ 27295 w 1373874"/>
              <a:gd name="connsiteY5" fmla="*/ 0 h 1828800"/>
              <a:gd name="connsiteX0" fmla="*/ 27295 w 1373874"/>
              <a:gd name="connsiteY0" fmla="*/ 0 h 1828800"/>
              <a:gd name="connsiteX1" fmla="*/ 1373874 w 1373874"/>
              <a:gd name="connsiteY1" fmla="*/ 0 h 1828800"/>
              <a:gd name="connsiteX2" fmla="*/ 1360227 w 1373874"/>
              <a:gd name="connsiteY2" fmla="*/ 1787856 h 1828800"/>
              <a:gd name="connsiteX3" fmla="*/ 68239 w 1373874"/>
              <a:gd name="connsiteY3" fmla="*/ 1828800 h 1828800"/>
              <a:gd name="connsiteX4" fmla="*/ 0 w 1373874"/>
              <a:gd name="connsiteY4" fmla="*/ 1487605 h 1828800"/>
              <a:gd name="connsiteX5" fmla="*/ 27295 w 1373874"/>
              <a:gd name="connsiteY5" fmla="*/ 0 h 1828800"/>
              <a:gd name="connsiteX0" fmla="*/ 27295 w 1373874"/>
              <a:gd name="connsiteY0" fmla="*/ 0 h 1828800"/>
              <a:gd name="connsiteX1" fmla="*/ 1373874 w 1373874"/>
              <a:gd name="connsiteY1" fmla="*/ 0 h 1828800"/>
              <a:gd name="connsiteX2" fmla="*/ 1360227 w 1373874"/>
              <a:gd name="connsiteY2" fmla="*/ 1787856 h 1828800"/>
              <a:gd name="connsiteX3" fmla="*/ 1187355 w 1373874"/>
              <a:gd name="connsiteY3" fmla="*/ 1828799 h 1828800"/>
              <a:gd name="connsiteX4" fmla="*/ 68239 w 1373874"/>
              <a:gd name="connsiteY4" fmla="*/ 1828800 h 1828800"/>
              <a:gd name="connsiteX5" fmla="*/ 0 w 1373874"/>
              <a:gd name="connsiteY5" fmla="*/ 1487605 h 1828800"/>
              <a:gd name="connsiteX6" fmla="*/ 27295 w 1373874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874" h="1828800">
                <a:moveTo>
                  <a:pt x="27295" y="0"/>
                </a:moveTo>
                <a:lnTo>
                  <a:pt x="1373874" y="0"/>
                </a:lnTo>
                <a:lnTo>
                  <a:pt x="1360227" y="1787856"/>
                </a:lnTo>
                <a:cubicBezTo>
                  <a:pt x="1302603" y="1792405"/>
                  <a:pt x="1244979" y="1824250"/>
                  <a:pt x="1187355" y="1828799"/>
                </a:cubicBezTo>
                <a:lnTo>
                  <a:pt x="68239" y="1828800"/>
                </a:lnTo>
                <a:cubicBezTo>
                  <a:pt x="54591" y="1724167"/>
                  <a:pt x="13648" y="1592238"/>
                  <a:pt x="0" y="1487605"/>
                </a:cubicBezTo>
                <a:lnTo>
                  <a:pt x="27295" y="0"/>
                </a:lnTo>
                <a:close/>
              </a:path>
            </a:pathLst>
          </a:cu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099" y="197337"/>
            <a:ext cx="4325821" cy="6165300"/>
          </a:xfrm>
          <a:solidFill>
            <a:schemeClr val="bg1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It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 1917 and there are severe food shortages, so the government has set up the Land Army.  </a:t>
            </a: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After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six </a:t>
            </a: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weeks of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training, you will be ready to work in the fields, pick fruit, milk cows and even drive tractors.  </a:t>
            </a:r>
            <a:endParaRPr lang="en-GB" sz="22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Be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warned though – pay is lower than in most other jobs</a:t>
            </a: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5" y="1362511"/>
            <a:ext cx="7142875" cy="500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83" y="6006887"/>
            <a:ext cx="541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/>
                </a:solidFill>
              </a:rPr>
              <a:t>Image: Member </a:t>
            </a:r>
            <a:r>
              <a:rPr lang="en-GB" sz="1400" i="1" dirty="0">
                <a:solidFill>
                  <a:schemeClr val="bg1"/>
                </a:solidFill>
              </a:rPr>
              <a:t>of the Land Army ploughing and baling hay </a:t>
            </a:r>
            <a:r>
              <a:rPr lang="en-GB" sz="1400" i="1" dirty="0" smtClean="0">
                <a:solidFill>
                  <a:schemeClr val="bg1"/>
                </a:solidFill>
              </a:rPr>
              <a:t> | © </a:t>
            </a:r>
            <a:r>
              <a:rPr lang="en-GB" sz="1400" i="1" dirty="0">
                <a:solidFill>
                  <a:schemeClr val="bg1"/>
                </a:solidFill>
              </a:rPr>
              <a:t>IWM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197336"/>
            <a:ext cx="1687735" cy="16877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81333" y="203098"/>
            <a:ext cx="5471028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LAND GIRL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581" y="4814576"/>
            <a:ext cx="4325822" cy="1569660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 quarter of a million women were volunteering with the Land Army by the end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of 1917.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236694" y="5894417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1236694" y="587281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72347" y="66542"/>
            <a:ext cx="6449078" cy="6620861"/>
            <a:chOff x="2872347" y="66542"/>
            <a:chExt cx="6449078" cy="66208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347" y="66542"/>
              <a:ext cx="6449078" cy="64502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72347" y="6516799"/>
              <a:ext cx="6449078" cy="1706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26" y="0"/>
            <a:ext cx="68567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26" y="0"/>
            <a:ext cx="6856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638" y="190978"/>
            <a:ext cx="4037427" cy="465534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Jobs </a:t>
            </a: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for women in public transport are becoming more common, and work on buses or trams is the most popular.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Segoe UI Emoji" panose="020B0502040204020203" pitchFamily="34" charset="0"/>
                <a:ea typeface="Segoe UI Emoji" panose="020B0502040204020203" pitchFamily="34" charset="0"/>
              </a:rPr>
              <a:t>It’s still quite unusual to see a female driver, but how about becoming a ‘clippie’?  This is a popular name for female bus conductors who sell tickets and ring a bell when it is safe for the driver to go. </a:t>
            </a:r>
            <a:endParaRPr lang="en-GB" sz="2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301845"/>
            <a:ext cx="7373302" cy="526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21638" y="4783593"/>
            <a:ext cx="4060287" cy="1785104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 1915, Leeds Tramways agreed to allow women as conductors and on 26 October the first 26 women </a:t>
            </a:r>
            <a:endParaRPr lang="en-GB" sz="2200" b="1" dirty="0" smtClean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started work.</a:t>
            </a:r>
            <a:endParaRPr lang="en-GB" sz="22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" y="193265"/>
            <a:ext cx="1693905" cy="16942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1191" y="193265"/>
            <a:ext cx="5693465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BUS OR TRAM CONDUCTOR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1259554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8847" y="6226029"/>
            <a:ext cx="693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I</a:t>
            </a:r>
            <a:r>
              <a:rPr lang="en-GB" sz="1400" i="1" dirty="0" err="1">
                <a:cs typeface="Segoe UI" panose="020B0502040204020203" pitchFamily="34" charset="0"/>
              </a:rPr>
              <a:t>I</a:t>
            </a:r>
            <a:r>
              <a:rPr lang="en-GB" sz="1400" i="1" dirty="0" err="1" smtClean="0">
                <a:cs typeface="Segoe UI" panose="020B0502040204020203" pitchFamily="34" charset="0"/>
              </a:rPr>
              <a:t>mage</a:t>
            </a:r>
            <a:r>
              <a:rPr lang="en-GB" sz="1400" i="1" dirty="0" smtClean="0">
                <a:cs typeface="Segoe UI" panose="020B0502040204020203" pitchFamily="34" charset="0"/>
              </a:rPr>
              <a:t>: Female conductress in Leeds.</a:t>
            </a:r>
            <a:r>
              <a:rPr lang="en-GB" sz="1400" dirty="0" smtClean="0">
                <a:cs typeface="Segoe UI" panose="020B0502040204020203" pitchFamily="34" charset="0"/>
              </a:rPr>
              <a:t> |  </a:t>
            </a:r>
            <a:r>
              <a:rPr lang="en-GB" sz="1400" i="1" dirty="0" smtClean="0">
                <a:cs typeface="Segoe UI" panose="020B0502040204020203" pitchFamily="34" charset="0"/>
              </a:rPr>
              <a:t>www.tramwaybadgesandbuttons.com</a:t>
            </a:r>
          </a:p>
        </p:txBody>
      </p:sp>
    </p:spTree>
    <p:extLst>
      <p:ext uri="{BB962C8B-B14F-4D97-AF65-F5344CB8AC3E}">
        <p14:creationId xmlns:p14="http://schemas.microsoft.com/office/powerpoint/2010/main" val="22426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1442276"/>
            <a:ext cx="10835640" cy="4912803"/>
          </a:xfr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/>
              <a:t>  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The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First World War opened up a wider range of jobs to women.  </a:t>
            </a:r>
            <a:endParaRPr lang="en-GB" sz="24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 This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included jobs that had traditionally been only for men. Between 1914 </a:t>
            </a:r>
            <a:endParaRPr lang="en-GB" sz="24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and 1918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around 2 million female workers replaced men in 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paid employment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 The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nature of their work challenged stereotypes about what women could do.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So</a:t>
            </a:r>
            <a:r>
              <a:rPr lang="en-GB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, what </a:t>
            </a:r>
            <a:r>
              <a:rPr lang="en-GB" sz="2400" b="1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about </a:t>
            </a:r>
            <a:r>
              <a:rPr lang="en-GB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you – what work would have suited you during the War?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7673" y="365126"/>
            <a:ext cx="7236655" cy="760290"/>
          </a:xfr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DD00"/>
                </a:solidFill>
                <a:latin typeface="Franklin Gothic Medium Cond" panose="020B0606030402020204" pitchFamily="34" charset="0"/>
                <a:ea typeface="SimSun-ExtB" panose="02010609060101010101" pitchFamily="49" charset="-122"/>
                <a:cs typeface="FreesiaUPC" panose="020B0604020202020204" pitchFamily="34" charset="-34"/>
              </a:rPr>
              <a:t>WHICH WAR JOB IS FOR YOU?</a:t>
            </a:r>
            <a:endParaRPr lang="en-GB" b="1" dirty="0">
              <a:solidFill>
                <a:srgbClr val="FFDD00"/>
              </a:solidFill>
              <a:latin typeface="Franklin Gothic Medium Cond" panose="020B0606030402020204" pitchFamily="34" charset="0"/>
              <a:ea typeface="SimSun-ExtB" panose="02010609060101010101" pitchFamily="49" charset="-122"/>
              <a:cs typeface="FreesiaUPC" panose="020B0604020202020204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3783" y="5217086"/>
            <a:ext cx="1544434" cy="1530300"/>
            <a:chOff x="5598017" y="5036233"/>
            <a:chExt cx="995966" cy="986851"/>
          </a:xfrm>
        </p:grpSpPr>
        <p:sp>
          <p:nvSpPr>
            <p:cNvPr id="4" name="Rectangle 3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7" y="365126"/>
            <a:ext cx="1483286" cy="1483286"/>
          </a:xfrm>
          <a:prstGeom prst="rect">
            <a:avLst/>
          </a:prstGeom>
        </p:spPr>
      </p:pic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5204603" y="5148074"/>
            <a:ext cx="1764405" cy="162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98" y="363613"/>
            <a:ext cx="1483286" cy="14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9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141847"/>
            <a:ext cx="6603609" cy="6603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67" y="675253"/>
            <a:ext cx="5534465" cy="5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85" y="211502"/>
            <a:ext cx="4837798" cy="788427"/>
          </a:xfr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VAD NURSE ABROAD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83040"/>
            <a:ext cx="5867068" cy="510720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don’t have to be a medical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expert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become a volunteer nurse,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although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will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receive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training.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Your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role will be to keep your patients clean and comfortable, and stop infection spreading.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may work in France or somewhere further afield, such as Malta, Egypt or Serbia.</a:t>
            </a:r>
          </a:p>
          <a:p>
            <a:pPr marL="0" indent="0">
              <a:buNone/>
            </a:pPr>
            <a:endParaRPr lang="en-GB" sz="20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437" y="5160902"/>
            <a:ext cx="5867068" cy="1569660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1916, 4000 Voluntary Aid Detachment nurses were working abroad, and many thousands more in hospitals at home.</a:t>
            </a:r>
            <a:endParaRPr lang="en-GB" sz="2400" b="1" dirty="0">
              <a:solidFill>
                <a:schemeClr val="bg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10" y="131441"/>
            <a:ext cx="4081636" cy="656570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45" y="131441"/>
            <a:ext cx="1868303" cy="1868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7110" y="6207342"/>
            <a:ext cx="521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I</a:t>
            </a:r>
            <a:r>
              <a:rPr lang="en-GB" sz="1400" i="1" dirty="0" err="1">
                <a:cs typeface="Segoe UI" panose="020B0502040204020203" pitchFamily="34" charset="0"/>
              </a:rPr>
              <a:t>I</a:t>
            </a:r>
            <a:r>
              <a:rPr lang="en-GB" sz="1400" i="1" dirty="0" err="1" smtClean="0">
                <a:cs typeface="Segoe UI" panose="020B0502040204020203" pitchFamily="34" charset="0"/>
              </a:rPr>
              <a:t>mage</a:t>
            </a:r>
            <a:r>
              <a:rPr lang="en-GB" sz="1400" i="1" dirty="0" smtClean="0">
                <a:cs typeface="Segoe UI" panose="020B0502040204020203" pitchFamily="34" charset="0"/>
              </a:rPr>
              <a:t>: Unknown nurse in uniform.  </a:t>
            </a:r>
          </a:p>
          <a:p>
            <a:r>
              <a:rPr lang="en-GB" sz="1400" i="1" dirty="0" smtClean="0">
                <a:cs typeface="Segoe UI" panose="020B0502040204020203" pitchFamily="34" charset="0"/>
              </a:rPr>
              <a:t>© Leeds Museums and Galleries</a:t>
            </a:r>
            <a:endParaRPr lang="en-GB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1259554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1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9250" y="247650"/>
            <a:ext cx="6432550" cy="6330950"/>
          </a:xfrm>
          <a:prstGeom prst="rect">
            <a:avLst/>
          </a:prstGeom>
          <a:noFill/>
          <a:ln w="2540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2749074"/>
            <a:ext cx="2105899" cy="2989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72" y="1278671"/>
            <a:ext cx="2232081" cy="45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2.08333E-6 -0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211502"/>
            <a:ext cx="4531409" cy="788427"/>
          </a:xfr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CHARITY </a:t>
            </a:r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WORKER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6" y="1283040"/>
            <a:ext cx="6260123" cy="510720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Perhaps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you can knit socks?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put together a food parcel?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soldiers on the front line are always grateful for treats from home and groups of women are working together to collect and send out clothing, food, books and cigarettes.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Other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charities on the home front raise money to support disabled soldiers and provide aid for Belgian refugees.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437" y="5727693"/>
            <a:ext cx="6260122" cy="830997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Nearly 8,000 charities were established during the four years of war.</a:t>
            </a:r>
            <a:endParaRPr lang="en-GB" sz="24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6" y="163377"/>
            <a:ext cx="4362819" cy="63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19" y="156728"/>
            <a:ext cx="1856874" cy="1856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2960" y="6176716"/>
            <a:ext cx="521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I</a:t>
            </a:r>
            <a:r>
              <a:rPr lang="en-GB" sz="1200" i="1" dirty="0" err="1">
                <a:cs typeface="Segoe UI" panose="020B0502040204020203" pitchFamily="34" charset="0"/>
              </a:rPr>
              <a:t>I</a:t>
            </a:r>
            <a:r>
              <a:rPr lang="en-GB" sz="1200" i="1" dirty="0" err="1" smtClean="0">
                <a:cs typeface="Segoe UI" panose="020B0502040204020203" pitchFamily="34" charset="0"/>
              </a:rPr>
              <a:t>mage</a:t>
            </a:r>
            <a:r>
              <a:rPr lang="en-GB" sz="1200" i="1" dirty="0" smtClean="0">
                <a:cs typeface="Segoe UI" panose="020B0502040204020203" pitchFamily="34" charset="0"/>
              </a:rPr>
              <a:t>: Knitting and crochet pattern.  </a:t>
            </a:r>
          </a:p>
          <a:p>
            <a:r>
              <a:rPr lang="en-GB" sz="1200" i="1" dirty="0" smtClean="0">
                <a:cs typeface="Segoe UI" panose="020B0502040204020203" pitchFamily="34" charset="0"/>
              </a:rPr>
              <a:t>© Leeds Museums &amp; Galleries</a:t>
            </a:r>
            <a:endParaRPr lang="en-GB" sz="12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4" name="Rectangle 13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1259554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1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5450" y="323850"/>
            <a:ext cx="6254750" cy="6254750"/>
          </a:xfrm>
          <a:prstGeom prst="rect">
            <a:avLst/>
          </a:prstGeom>
          <a:noFill/>
          <a:ln w="2540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71450"/>
            <a:ext cx="6436350" cy="6436350"/>
          </a:xfrm>
          <a:prstGeom prst="rect">
            <a:avLst/>
          </a:prstGeom>
        </p:spPr>
      </p:pic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61" y="457640"/>
            <a:ext cx="5831928" cy="5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04" y="190978"/>
            <a:ext cx="4413262" cy="572756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you strongly oppose the current war, there is a place for you as a peace activist.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could help conscientious objectors – who are unwilling to fight for various reasons – escape the law.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But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remember that as an anti-war protester you might get into trouble yourself for the people you mix with and your radical views.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634" y="5918538"/>
            <a:ext cx="11501431" cy="707886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limited number of women actively opposed the war in Britain, but the international women’s peace movement grew stronger during and after the First World War.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7633" y="265454"/>
            <a:ext cx="6863890" cy="5532769"/>
            <a:chOff x="357633" y="265454"/>
            <a:chExt cx="6863890" cy="553276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961192" y="265454"/>
              <a:ext cx="5257755" cy="788427"/>
            </a:xfrm>
            <a:prstGeom prst="rect">
              <a:avLst/>
            </a:prstGeom>
            <a:solidFill>
              <a:srgbClr val="1D1D1B"/>
            </a:solidFill>
            <a:ln w="38100">
              <a:solidFill>
                <a:srgbClr val="1D1D1B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4000" b="1" dirty="0" smtClean="0">
                  <a:solidFill>
                    <a:srgbClr val="FFDD00"/>
                  </a:solidFill>
                  <a:latin typeface="Franklin Gothic Medium Cond" panose="020B0606030402020204" pitchFamily="34" charset="0"/>
                </a:rPr>
                <a:t>PEACE ACTIVIST</a:t>
              </a:r>
              <a:endParaRPr lang="en-GB" sz="4000" b="1" dirty="0">
                <a:solidFill>
                  <a:srgbClr val="FFDD00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34" y="1261839"/>
              <a:ext cx="6863889" cy="45363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7633" y="5490446"/>
              <a:ext cx="541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/>
                <a:t>Image: Women’s Peace Conference at The Hague, 1915. </a:t>
              </a:r>
              <a:r>
                <a:rPr lang="en-GB" sz="1400" dirty="0" smtClean="0"/>
                <a:t>|</a:t>
              </a:r>
              <a:r>
                <a:rPr lang="en-GB" sz="1400" i="1" dirty="0" smtClean="0"/>
                <a:t>  </a:t>
              </a:r>
              <a:r>
                <a:rPr lang="en-GB" sz="1400" i="1" dirty="0" err="1" smtClean="0"/>
                <a:t>Wikicommons</a:t>
              </a:r>
              <a:endParaRPr lang="en-GB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1256781" y="5929337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01100" y="279102"/>
            <a:ext cx="1446663" cy="1446663"/>
          </a:xfrm>
          <a:prstGeom prst="rect">
            <a:avLst/>
          </a:prstGeom>
          <a:solidFill>
            <a:srgbClr val="FFDD00"/>
          </a:solidFill>
          <a:ln w="762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9" y="336351"/>
            <a:ext cx="1332164" cy="1332164"/>
          </a:xfrm>
          <a:prstGeom prst="rect">
            <a:avLst/>
          </a:prstGeom>
        </p:spPr>
      </p:pic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0" y="381186"/>
            <a:ext cx="1235705" cy="12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96376"/>
            <a:ext cx="10515600" cy="4241782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 you need to earn money to support your family?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8561" y="2816122"/>
            <a:ext cx="1612711" cy="1989650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32142" y="3170035"/>
            <a:ext cx="1625790" cy="1619762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08" y="-95487"/>
            <a:ext cx="2485531" cy="2485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02" y="-568307"/>
            <a:ext cx="2381547" cy="2381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680" y="-211293"/>
            <a:ext cx="2868835" cy="2869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2" y="-690186"/>
            <a:ext cx="2657009" cy="2657009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</p:cNvPr>
          <p:cNvSpPr/>
          <p:nvPr/>
        </p:nvSpPr>
        <p:spPr>
          <a:xfrm>
            <a:off x="7626913" y="3146661"/>
            <a:ext cx="1764405" cy="167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932142" y="3170035"/>
            <a:ext cx="1625790" cy="161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5" y="977032"/>
            <a:ext cx="3265486" cy="3286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867396"/>
            <a:ext cx="2032040" cy="2000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8450" y="171450"/>
            <a:ext cx="6515100" cy="6515100"/>
          </a:xfrm>
          <a:prstGeom prst="rect">
            <a:avLst/>
          </a:prstGeom>
          <a:noFill/>
          <a:ln w="1270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61" y="211502"/>
            <a:ext cx="4065563" cy="788427"/>
          </a:xfr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RAILWAY WORKER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63" y="1317043"/>
            <a:ext cx="6095234" cy="510720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For a long time, the railways have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been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seen as an unfeminine place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work, but this is now changing.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could work as a porter, helping passengers with their luggage. </a:t>
            </a: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Another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possible role is cleaning and varnishing engines.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However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, at the moment, women can’t drive trains as it takes too long to learn.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834" y="5702809"/>
            <a:ext cx="6101263" cy="1015663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number of women working on the railways had increased from 9,000 in 1914 to 50,000 by the end of the war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6896028" y="228600"/>
            <a:ext cx="5219114" cy="6482190"/>
            <a:chOff x="6896028" y="228600"/>
            <a:chExt cx="5219114" cy="6482190"/>
          </a:xfrm>
        </p:grpSpPr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766" y="228600"/>
              <a:ext cx="5056820" cy="64821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96028" y="6423939"/>
              <a:ext cx="521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Image:  Cleaning locomotives on the Great Central Railway</a:t>
              </a:r>
              <a:r>
                <a:rPr lang="en-GB" sz="1200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. | </a:t>
              </a:r>
              <a:r>
                <a:rPr lang="en-GB" sz="12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© IWM</a:t>
              </a:r>
              <a:endParaRPr lang="en-GB" sz="12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4" name="Rectangle 13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1286689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77269" y="228600"/>
            <a:ext cx="1857077" cy="1857077"/>
          </a:xfrm>
          <a:prstGeom prst="rect">
            <a:avLst/>
          </a:prstGeom>
          <a:solidFill>
            <a:srgbClr val="FFDD00"/>
          </a:solidFill>
          <a:ln w="762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64" y="462682"/>
            <a:ext cx="1028023" cy="1034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43" y="1428997"/>
            <a:ext cx="464489" cy="4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2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0050" y="222250"/>
            <a:ext cx="6350342" cy="6383346"/>
          </a:xfrm>
          <a:prstGeom prst="rect">
            <a:avLst/>
          </a:prstGeom>
          <a:noFill/>
          <a:ln w="2540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003207" y="336207"/>
            <a:ext cx="6185585" cy="6185585"/>
            <a:chOff x="253503" y="350218"/>
            <a:chExt cx="1554960" cy="1554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03" y="350218"/>
              <a:ext cx="1554960" cy="15549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58" y="673229"/>
              <a:ext cx="956887" cy="39415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97617" y="328267"/>
            <a:ext cx="6185585" cy="6185585"/>
            <a:chOff x="2707216" y="1358510"/>
            <a:chExt cx="1554960" cy="15549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216" y="1358510"/>
              <a:ext cx="1554960" cy="15549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686">
              <a:off x="2725939" y="1669333"/>
              <a:ext cx="956887" cy="394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9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079" y="190978"/>
            <a:ext cx="5208987" cy="572756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Munitions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factories around the country are making gun shells and explosives for war.  If you would love better pay and some independence, this might be the place for you to work.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course, because you’re working with explosives, this is never going to be a safe job, and the hours are long.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Working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with TNT also turns your skin yellow, earning munitions workers the nickname ‘canaries’.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0079" y="5410706"/>
            <a:ext cx="5208986" cy="1015663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end of the war, over 700,000 – and possibly up to one million – women </a:t>
            </a:r>
            <a:endParaRPr lang="en-GB" sz="20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had become 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munitionettes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3001" y="190978"/>
            <a:ext cx="4155095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MUNITIONS WORKER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59554" y="5940137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8363" y="1214651"/>
            <a:ext cx="6253457" cy="5209422"/>
            <a:chOff x="218363" y="1214651"/>
            <a:chExt cx="6253457" cy="5209422"/>
          </a:xfrm>
        </p:grpSpPr>
        <p:pic>
          <p:nvPicPr>
            <p:cNvPr id="14" name="Picture 1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3"/>
            <a:stretch/>
          </p:blipFill>
          <p:spPr>
            <a:xfrm>
              <a:off x="218364" y="1214651"/>
              <a:ext cx="6253456" cy="52094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8363" y="6100909"/>
              <a:ext cx="541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solidFill>
                    <a:schemeClr val="bg1"/>
                  </a:solidFill>
                </a:rPr>
                <a:t>Image: Female munitions workers filling shells.</a:t>
              </a:r>
              <a:r>
                <a:rPr lang="en-GB" sz="1400" dirty="0" smtClean="0">
                  <a:solidFill>
                    <a:schemeClr val="bg1"/>
                  </a:solidFill>
                </a:rPr>
                <a:t> | </a:t>
              </a:r>
              <a:r>
                <a:rPr lang="en-GB" sz="1400" i="1" dirty="0" smtClean="0">
                  <a:solidFill>
                    <a:schemeClr val="bg1"/>
                  </a:solidFill>
                </a:rPr>
                <a:t>©  IWM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259553" y="5929337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42735" y="190978"/>
            <a:ext cx="1860723" cy="1860723"/>
          </a:xfrm>
          <a:prstGeom prst="rect">
            <a:avLst/>
          </a:prstGeom>
          <a:solidFill>
            <a:srgbClr val="FFDD00"/>
          </a:solidFill>
          <a:ln w="762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4" y="71577"/>
            <a:ext cx="2099524" cy="2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36" y="254000"/>
            <a:ext cx="6395064" cy="6395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0194" y="4268141"/>
            <a:ext cx="270326" cy="29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42799" y="4984521"/>
            <a:ext cx="270328" cy="20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82390" y="4991141"/>
            <a:ext cx="270328" cy="20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31014" y="5003422"/>
            <a:ext cx="270328" cy="20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92648" y="4995154"/>
            <a:ext cx="270328" cy="20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282392" y="4274761"/>
            <a:ext cx="270326" cy="29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28001" y="4279304"/>
            <a:ext cx="270326" cy="29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89970" y="4272154"/>
            <a:ext cx="270326" cy="29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257" y="190978"/>
            <a:ext cx="4584809" cy="572756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You may have worked in a textiles factory before the war – many women did.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However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, with the men away fighting, even more women are now needed to make uniforms for the armed forces.  </a:t>
            </a:r>
            <a:endParaRPr lang="en-GB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will have the chance to take on a job that has traditionally been done by a man, such as laying out the cloth, cutting and final pressing, but don’t expect to be paid the same!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8176" y="185424"/>
            <a:ext cx="6525114" cy="6368788"/>
            <a:chOff x="358176" y="185424"/>
            <a:chExt cx="6525114" cy="6368788"/>
          </a:xfrm>
        </p:grpSpPr>
        <p:pic>
          <p:nvPicPr>
            <p:cNvPr id="17" name="Picture 1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"/>
            <a:stretch/>
          </p:blipFill>
          <p:spPr>
            <a:xfrm>
              <a:off x="358176" y="1330591"/>
              <a:ext cx="6525114" cy="5223621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214666" y="185424"/>
              <a:ext cx="4632773" cy="788427"/>
            </a:xfrm>
            <a:prstGeom prst="rect">
              <a:avLst/>
            </a:prstGeom>
            <a:solidFill>
              <a:srgbClr val="1D1D1B"/>
            </a:solidFill>
            <a:ln w="38100">
              <a:solidFill>
                <a:srgbClr val="1D1D1B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4000" b="1" dirty="0" smtClean="0">
                  <a:solidFill>
                    <a:srgbClr val="FFDD00"/>
                  </a:solidFill>
                  <a:latin typeface="Franklin Gothic Medium Cond" panose="020B0606030402020204" pitchFamily="34" charset="0"/>
                </a:rPr>
                <a:t>TEXTILES </a:t>
              </a:r>
              <a:r>
                <a:rPr lang="en-GB" sz="4000" b="1" dirty="0" smtClean="0">
                  <a:solidFill>
                    <a:srgbClr val="FFDD00"/>
                  </a:solidFill>
                  <a:latin typeface="Franklin Gothic Medium Cond" panose="020B0606030402020204" pitchFamily="34" charset="0"/>
                </a:rPr>
                <a:t>WORKER</a:t>
              </a:r>
              <a:endParaRPr lang="en-GB" sz="4000" b="1" dirty="0">
                <a:solidFill>
                  <a:srgbClr val="FFDD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76" y="6010586"/>
              <a:ext cx="5877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/>
                <a:t>Image: </a:t>
              </a:r>
              <a:r>
                <a:rPr lang="en-GB" sz="1400" i="1" dirty="0"/>
                <a:t>Female workers in the inspection and checking room in the Royal </a:t>
              </a:r>
            </a:p>
            <a:p>
              <a:r>
                <a:rPr lang="en-GB" sz="1400" i="1" dirty="0" smtClean="0"/>
                <a:t>Army </a:t>
              </a:r>
              <a:r>
                <a:rPr lang="en-GB" sz="1400" i="1" dirty="0"/>
                <a:t>Clothing Department, </a:t>
              </a:r>
              <a:r>
                <a:rPr lang="en-GB" sz="1400" i="1" dirty="0" err="1"/>
                <a:t>Swinegate</a:t>
              </a:r>
              <a:r>
                <a:rPr lang="en-GB" sz="1400" i="1" dirty="0"/>
                <a:t> Depot, Leeds</a:t>
              </a:r>
              <a:r>
                <a:rPr lang="en-GB" sz="1400" dirty="0"/>
                <a:t> |</a:t>
              </a:r>
              <a:r>
                <a:rPr lang="en-GB" sz="1400" dirty="0" smtClean="0"/>
                <a:t>  </a:t>
              </a:r>
              <a:r>
                <a:rPr lang="en-GB" sz="1400" i="1" dirty="0" smtClean="0"/>
                <a:t>©  IWM</a:t>
              </a:r>
              <a:endParaRPr lang="en-GB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74257" y="5425810"/>
            <a:ext cx="4595160" cy="1107996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7500 items of army uniform were made in Leeds each </a:t>
            </a:r>
            <a:endParaRPr lang="en-GB" sz="2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week </a:t>
            </a:r>
            <a:r>
              <a:rPr lang="en-GB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the </a:t>
            </a:r>
            <a:r>
              <a:rPr lang="en-GB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War.</a:t>
            </a:r>
            <a:endParaRPr lang="en-GB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59553" y="5940136"/>
            <a:ext cx="777771" cy="770653"/>
            <a:chOff x="5598016" y="5036232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6" y="5036232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7" y="185424"/>
            <a:ext cx="1688432" cy="1688432"/>
          </a:xfrm>
          <a:prstGeom prst="rect">
            <a:avLst/>
          </a:prstGeom>
        </p:spPr>
      </p:pic>
      <p:sp>
        <p:nvSpPr>
          <p:cNvPr id="9" name="Rectangle 8">
            <a:hlinkClick r:id="" action="ppaction://hlinkshowjump?jump=lastslide"/>
          </p:cNvPr>
          <p:cNvSpPr/>
          <p:nvPr/>
        </p:nvSpPr>
        <p:spPr>
          <a:xfrm>
            <a:off x="11259554" y="5918538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1259553" y="5919549"/>
            <a:ext cx="777771" cy="79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 hidden="1"/>
          <p:cNvSpPr/>
          <p:nvPr/>
        </p:nvSpPr>
        <p:spPr>
          <a:xfrm>
            <a:off x="1041399" y="1245798"/>
            <a:ext cx="73911" cy="79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23" y="1645719"/>
            <a:ext cx="9321422" cy="324940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This role is not permanent!  When the war is over, you will probably have to return to whatever you did 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before.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1919 the Government passed the</a:t>
            </a:r>
            <a:r>
              <a:rPr lang="en-GB" sz="2400" i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Restoration of Pre-War Practices Act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which forced women to leave their war-time roles as men came home and factories switched to peacetime production.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8422" y="500459"/>
            <a:ext cx="9321423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TEMPORARY POSITIONS ONLY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8422" y="4185776"/>
            <a:ext cx="9321423" cy="1200329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Even so, the war made people change their minds about what women could do.  Slowly, women began to gain more rights in society and at work.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59255" y="5776364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hlinkClick r:id="" action="ppaction://hlinkshowjump?jump=lastslide"/>
          </p:cNvPr>
          <p:cNvSpPr/>
          <p:nvPr/>
        </p:nvSpPr>
        <p:spPr>
          <a:xfrm>
            <a:off x="5459255" y="5730866"/>
            <a:ext cx="777771" cy="84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10" y="1645719"/>
            <a:ext cx="9922181" cy="324940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Unlike some of the other jobs for women, you may be able to carry on this work after the war is over</a:t>
            </a:r>
            <a:r>
              <a:rPr lang="en-GB" sz="24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In Textiles and on the Railways, women’s roles gradually developed and became better recognised. The Women’s Peace movement grew in strength and influence after the First World War.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4910" y="500459"/>
            <a:ext cx="9922181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ONGOING WORK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4909" y="4185776"/>
            <a:ext cx="9922182" cy="830997"/>
          </a:xfrm>
          <a:prstGeom prst="rect">
            <a:avLst/>
          </a:prstGeom>
          <a:solidFill>
            <a:srgbClr val="1D1D1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The war made people change their minds about what women could do.  Slowly, women began to gain more rights in society and at work.</a:t>
            </a:r>
            <a:endParaRPr lang="en-GB" sz="24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59255" y="5776364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hlinkClick r:id="" action="ppaction://hlinkshowjump?jump=lastslide"/>
          </p:cNvPr>
          <p:cNvSpPr/>
          <p:nvPr/>
        </p:nvSpPr>
        <p:spPr>
          <a:xfrm>
            <a:off x="5445607" y="5730866"/>
            <a:ext cx="777771" cy="84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59457"/>
            <a:ext cx="10515600" cy="4295954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 you prefer working outdoors?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33370" y="2824389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32141" y="3157102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7564063" y="3043166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862833" y="3157102"/>
            <a:ext cx="1764405" cy="161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118" y="-306165"/>
            <a:ext cx="1936697" cy="253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0" y="-306165"/>
            <a:ext cx="1910337" cy="1910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044">
            <a:off x="10910779" y="91901"/>
            <a:ext cx="1734618" cy="1734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38" y="-306165"/>
            <a:ext cx="1917600" cy="19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9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23" y="1795847"/>
            <a:ext cx="9321422" cy="378802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 smtClean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What do women contribute to the world of work?</a:t>
            </a:r>
          </a:p>
          <a:p>
            <a:pPr marL="0" indent="0">
              <a:buNone/>
            </a:pPr>
            <a:endParaRPr lang="en-GB" sz="1400" dirty="0" smtClean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Are there any jobs that women cannot do?</a:t>
            </a:r>
          </a:p>
          <a:p>
            <a:pPr marL="0" indent="0">
              <a:buNone/>
            </a:pPr>
            <a:endParaRPr lang="en-GB" sz="1400" dirty="0" smtClean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Do stereotypes remain?</a:t>
            </a:r>
          </a:p>
          <a:p>
            <a:pPr marL="0" indent="0">
              <a:buNone/>
            </a:pPr>
            <a:endParaRPr lang="en-GB" sz="1400" dirty="0" smtClean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What still needs to change?</a:t>
            </a:r>
            <a:endParaRPr lang="en-GB" sz="3200" dirty="0"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5654" y="500459"/>
            <a:ext cx="8284191" cy="788427"/>
          </a:xfrm>
          <a:prstGeom prst="rect">
            <a:avLst/>
          </a:prstGeom>
          <a:solidFill>
            <a:srgbClr val="1D1D1B"/>
          </a:solidFill>
          <a:ln w="38100">
            <a:solidFill>
              <a:srgbClr val="1D1D1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FFDD00"/>
                </a:solidFill>
                <a:latin typeface="Franklin Gothic Medium Cond" panose="020B0606030402020204" pitchFamily="34" charset="0"/>
              </a:rPr>
              <a:t>TODAY…</a:t>
            </a:r>
            <a:endParaRPr lang="en-GB" sz="4000" b="1" dirty="0">
              <a:solidFill>
                <a:srgbClr val="FFDD00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59255" y="5776364"/>
            <a:ext cx="777771" cy="770653"/>
            <a:chOff x="5598017" y="5036233"/>
            <a:chExt cx="995966" cy="986851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5598017" y="5036233"/>
              <a:ext cx="995966" cy="986851"/>
            </a:xfrm>
            <a:prstGeom prst="rect">
              <a:avLst/>
            </a:prstGeom>
            <a:solidFill>
              <a:srgbClr val="FFDD00"/>
            </a:solidFill>
            <a:ln w="5715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5862860" y="5280338"/>
              <a:ext cx="554341" cy="477880"/>
            </a:xfrm>
            <a:prstGeom prst="triangle">
              <a:avLst/>
            </a:prstGeom>
            <a:solidFill>
              <a:srgbClr val="1D1D1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40367" y="5990171"/>
            <a:ext cx="85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Franklin Gothic Book" panose="020B0503020102020204" pitchFamily="34" charset="0"/>
              </a:rPr>
              <a:t>START</a:t>
            </a:r>
            <a:endParaRPr lang="en-GB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5412" y="5990171"/>
            <a:ext cx="96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Franklin Gothic Book" panose="020B0503020102020204" pitchFamily="34" charset="0"/>
              </a:rPr>
              <a:t>AGAIN</a:t>
            </a:r>
            <a:endParaRPr lang="en-GB" sz="2000" b="1" dirty="0">
              <a:latin typeface="Franklin Gothic Book" panose="020B0503020102020204" pitchFamily="34" charset="0"/>
            </a:endParaRPr>
          </a:p>
        </p:txBody>
      </p:sp>
      <p:sp>
        <p:nvSpPr>
          <p:cNvPr id="5" name="Rectangle 4">
            <a:hlinkClick r:id="" action="ppaction://hlinkshowjump?jump=firstslide"/>
          </p:cNvPr>
          <p:cNvSpPr/>
          <p:nvPr/>
        </p:nvSpPr>
        <p:spPr>
          <a:xfrm>
            <a:off x="4540367" y="5703570"/>
            <a:ext cx="2585052" cy="95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42735" y="190978"/>
            <a:ext cx="1860723" cy="1860723"/>
          </a:xfrm>
          <a:prstGeom prst="rect">
            <a:avLst/>
          </a:prstGeom>
          <a:solidFill>
            <a:srgbClr val="FFDD00"/>
          </a:solidFill>
          <a:ln w="76200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263" y="-953539"/>
            <a:ext cx="4085659" cy="40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5" y="-493089"/>
            <a:ext cx="2302599" cy="23025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28437"/>
            <a:ext cx="10515600" cy="4326974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 you have a head for heights?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39909" y="2800993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42397" y="3152196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7564063" y="3090262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880087" y="3065931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7206">
            <a:off x="-363378" y="74815"/>
            <a:ext cx="1649125" cy="164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24" y="-372403"/>
            <a:ext cx="1891228" cy="1891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38" y="-82015"/>
            <a:ext cx="1997533" cy="19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05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28437"/>
            <a:ext cx="10515600" cy="4326920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Are you a ‘people person’?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2777" y="2827863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24561" y="3126070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564184" y="3077491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2962293" y="3053528"/>
            <a:ext cx="1625790" cy="171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7206">
            <a:off x="-363378" y="74815"/>
            <a:ext cx="1649125" cy="1649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38" y="-82015"/>
            <a:ext cx="1997533" cy="1997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5" y="-493089"/>
            <a:ext cx="2302599" cy="2302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24" y="-372403"/>
            <a:ext cx="1891228" cy="18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5451">
            <a:off x="10086669" y="-680081"/>
            <a:ext cx="3583730" cy="358373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28436"/>
            <a:ext cx="10515600" cy="4344227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Are you good with numbers?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99211" y="2843160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32141" y="3150248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7505989" y="3098489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" y="-436728"/>
            <a:ext cx="2115403" cy="211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67" y="-539837"/>
            <a:ext cx="2218899" cy="2218899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862833" y="3009632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218" y="0"/>
            <a:ext cx="2188663" cy="21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0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28469"/>
            <a:ext cx="10515600" cy="4220370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 you support the war?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63982" y="2814750"/>
            <a:ext cx="1612711" cy="1978759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32142" y="3168288"/>
            <a:ext cx="1625790" cy="1587034"/>
            <a:chOff x="4817212" y="3292167"/>
            <a:chExt cx="995966" cy="986851"/>
          </a:xfrm>
        </p:grpSpPr>
        <p:sp>
          <p:nvSpPr>
            <p:cNvPr id="9" name="Rectangle 8">
              <a:hlinkClick r:id="rId3" action="ppaction://hlinksldjump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hlinkClick r:id="" action="ppaction://hlinkshowjump?jump=nextslide"/>
          </p:cNvPr>
          <p:cNvSpPr/>
          <p:nvPr/>
        </p:nvSpPr>
        <p:spPr>
          <a:xfrm>
            <a:off x="7592530" y="3168288"/>
            <a:ext cx="1764405" cy="1556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32142" y="3772344"/>
            <a:ext cx="1625790" cy="177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932142" y="3205286"/>
            <a:ext cx="1625790" cy="159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118" y="-306165"/>
            <a:ext cx="1936697" cy="2530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0" y="-306165"/>
            <a:ext cx="1910337" cy="19106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044">
            <a:off x="10910779" y="91901"/>
            <a:ext cx="1734618" cy="17346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38" y="-306165"/>
            <a:ext cx="1917600" cy="19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76709"/>
            <a:ext cx="10515600" cy="4313208"/>
          </a:xfrm>
          <a:prstGeom prst="rect">
            <a:avLst/>
          </a:prstGeom>
          <a:solidFill>
            <a:schemeClr val="bg1"/>
          </a:solidFill>
          <a:ln w="38100">
            <a:solidFill>
              <a:srgbClr val="1111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Are you keen to get close to the front line?</a:t>
            </a:r>
            <a:endParaRPr lang="en-GB" sz="3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2779" y="2814244"/>
            <a:ext cx="1612711" cy="1943624"/>
            <a:chOff x="6422498" y="3070816"/>
            <a:chExt cx="995966" cy="1200329"/>
          </a:xfrm>
        </p:grpSpPr>
        <p:grpSp>
          <p:nvGrpSpPr>
            <p:cNvPr id="12" name="Group 11"/>
            <p:cNvGrpSpPr/>
            <p:nvPr/>
          </p:nvGrpSpPr>
          <p:grpSpPr>
            <a:xfrm>
              <a:off x="6422498" y="3070816"/>
              <a:ext cx="995966" cy="1200329"/>
              <a:chOff x="4817212" y="3092757"/>
              <a:chExt cx="995966" cy="1200329"/>
            </a:xfrm>
          </p:grpSpPr>
          <p:sp>
            <p:nvSpPr>
              <p:cNvPr id="13" name="Rectangle 12">
                <a:hlinkClick r:id="" action="ppaction://hlinkshowjump?jump=nextslide"/>
              </p:cNvPr>
              <p:cNvSpPr/>
              <p:nvPr/>
            </p:nvSpPr>
            <p:spPr>
              <a:xfrm>
                <a:off x="4817212" y="3292167"/>
                <a:ext cx="995966" cy="986851"/>
              </a:xfrm>
              <a:prstGeom prst="rect">
                <a:avLst/>
              </a:prstGeom>
              <a:solidFill>
                <a:srgbClr val="FFDD00"/>
              </a:solidFill>
              <a:ln w="38100">
                <a:solidFill>
                  <a:srgbClr val="111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9772" y="3092757"/>
                <a:ext cx="534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1D1D1B"/>
                  </a:solidFill>
                </a:endParaRPr>
              </a:p>
            </p:txBody>
          </p:sp>
        </p:grpSp>
        <p:pic>
          <p:nvPicPr>
            <p:cNvPr id="1026" name="Picture 2" descr="Image result for tick, icon,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73" y="3460651"/>
              <a:ext cx="709376" cy="62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66795" y="3164210"/>
            <a:ext cx="1625790" cy="1610911"/>
            <a:chOff x="4817212" y="3292167"/>
            <a:chExt cx="995966" cy="98685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4817212" y="3292167"/>
              <a:ext cx="995966" cy="986851"/>
            </a:xfrm>
            <a:prstGeom prst="rect">
              <a:avLst/>
            </a:prstGeom>
            <a:solidFill>
              <a:srgbClr val="FFDD00"/>
            </a:solidFill>
            <a:ln w="38100">
              <a:solidFill>
                <a:srgbClr val="111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20" y="3412224"/>
              <a:ext cx="756998" cy="75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862833" y="3128891"/>
            <a:ext cx="1764405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932141" y="3189377"/>
            <a:ext cx="1625790" cy="159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609700" y="3124059"/>
            <a:ext cx="1625790" cy="159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38" y="-82015"/>
            <a:ext cx="1997533" cy="1997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5" y="-493089"/>
            <a:ext cx="2302599" cy="2302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24" y="-372403"/>
            <a:ext cx="1891228" cy="18912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7206">
            <a:off x="-363378" y="74815"/>
            <a:ext cx="1649125" cy="16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7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1270</Words>
  <Application>Microsoft Office PowerPoint</Application>
  <PresentationFormat>Widescreen</PresentationFormat>
  <Paragraphs>141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SimSun-ExtB</vt:lpstr>
      <vt:lpstr>Arial</vt:lpstr>
      <vt:lpstr>Calibri</vt:lpstr>
      <vt:lpstr>Calibri Light</vt:lpstr>
      <vt:lpstr>Franklin Gothic Book</vt:lpstr>
      <vt:lpstr>Franklin Gothic Medium Cond</vt:lpstr>
      <vt:lpstr>FreesiaUPC</vt:lpstr>
      <vt:lpstr>Segoe UI</vt:lpstr>
      <vt:lpstr>Segoe UI Emoji</vt:lpstr>
      <vt:lpstr>Office Theme</vt:lpstr>
      <vt:lpstr>PowerPoint Presentation</vt:lpstr>
      <vt:lpstr>WHICH WAR JOB IS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 CLEANER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VAD NURSE ABROAD</vt:lpstr>
      <vt:lpstr>PowerPoint Presentation</vt:lpstr>
      <vt:lpstr>PowerPoint Presentation</vt:lpstr>
      <vt:lpstr>CHARITY WORKER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RAILWAY WORKER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war job is for you?</dc:title>
  <dc:creator>Bartley, Izzy</dc:creator>
  <cp:lastModifiedBy>Carrington, Ruth</cp:lastModifiedBy>
  <cp:revision>132</cp:revision>
  <dcterms:created xsi:type="dcterms:W3CDTF">2017-11-23T10:58:51Z</dcterms:created>
  <dcterms:modified xsi:type="dcterms:W3CDTF">2018-02-07T16:25:05Z</dcterms:modified>
</cp:coreProperties>
</file>